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6" r:id="rId2"/>
    <p:sldId id="269" r:id="rId3"/>
    <p:sldId id="283" r:id="rId4"/>
    <p:sldId id="258" r:id="rId5"/>
    <p:sldId id="277" r:id="rId6"/>
    <p:sldId id="278" r:id="rId7"/>
    <p:sldId id="279" r:id="rId8"/>
    <p:sldId id="280" r:id="rId9"/>
    <p:sldId id="281" r:id="rId10"/>
    <p:sldId id="282" r:id="rId11"/>
    <p:sldId id="260" r:id="rId12"/>
    <p:sldId id="261"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p:cViewPr>
        <p:scale>
          <a:sx n="70" d="100"/>
          <a:sy n="70" d="100"/>
        </p:scale>
        <p:origin x="-672"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1" y="0"/>
            <a:ext cx="12193748"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350"/>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5" name="Date Placeholder 4"/>
          <p:cNvSpPr>
            <a:spLocks noGrp="1"/>
          </p:cNvSpPr>
          <p:nvPr>
            <p:ph type="dt" sz="half" idx="10"/>
          </p:nvPr>
        </p:nvSpPr>
        <p:spPr/>
        <p:txBody>
          <a:bodyPr/>
          <a:lstStyle/>
          <a:p>
            <a:fld id="{D83FF5EE-5C68-46EB-A2AE-19C0CE42F030}" type="datetimeFigureOut">
              <a:rPr lang="en-US" smtClean="0"/>
              <a:t>11/18/2016</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C2CF60B4-9778-428C-8488-68F9988E46C9}" type="slidenum">
              <a:rPr lang="en-US" smtClean="0"/>
              <a:t>‹#›</a:t>
            </a:fld>
            <a:endParaRPr lang="en-US"/>
          </a:p>
        </p:txBody>
      </p:sp>
      <p:sp>
        <p:nvSpPr>
          <p:cNvPr id="3" name="Subtitle 2"/>
          <p:cNvSpPr>
            <a:spLocks noGrp="1"/>
          </p:cNvSpPr>
          <p:nvPr>
            <p:ph type="subTitle" idx="1"/>
          </p:nvPr>
        </p:nvSpPr>
        <p:spPr>
          <a:xfrm>
            <a:off x="4880617" y="4927600"/>
            <a:ext cx="7010400" cy="1244600"/>
          </a:xfrm>
        </p:spPr>
        <p:txBody>
          <a:bodyPr>
            <a:normAutofit/>
          </a:bodyPr>
          <a:lstStyle>
            <a:lvl1pPr marL="0" indent="0" algn="l">
              <a:spcBef>
                <a:spcPts val="0"/>
              </a:spcBef>
              <a:buNone/>
              <a:defRPr sz="2101" b="0" cap="none" spc="0">
                <a:ln w="0"/>
                <a:solidFill>
                  <a:schemeClr val="accent2">
                    <a:lumMod val="50000"/>
                  </a:schemeClr>
                </a:solidFill>
                <a:effectLst/>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80617" y="1498603"/>
            <a:ext cx="7010400" cy="3298825"/>
          </a:xfrm>
        </p:spPr>
        <p:txBody>
          <a:bodyPr>
            <a:normAutofit/>
          </a:bodyPr>
          <a:lstStyle>
            <a:lvl1pPr algn="l">
              <a:lnSpc>
                <a:spcPct val="90000"/>
              </a:lnSpc>
              <a:defRPr sz="4051"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247051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3FF5EE-5C68-46EB-A2AE-19C0CE42F030}"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F60B4-9778-428C-8488-68F9988E46C9}" type="slidenum">
              <a:rPr lang="en-US" smtClean="0"/>
              <a:t>‹#›</a:t>
            </a:fld>
            <a:endParaRPr lang="en-US"/>
          </a:p>
        </p:txBody>
      </p:sp>
    </p:spTree>
    <p:extLst>
      <p:ext uri="{BB962C8B-B14F-4D97-AF65-F5344CB8AC3E}">
        <p14:creationId xmlns:p14="http://schemas.microsoft.com/office/powerpoint/2010/main" val="48049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5200" y="274640"/>
            <a:ext cx="142240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600" y="274640"/>
            <a:ext cx="8534400"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3FF5EE-5C68-46EB-A2AE-19C0CE42F030}"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F60B4-9778-428C-8488-68F9988E46C9}" type="slidenum">
              <a:rPr lang="en-US" smtClean="0"/>
              <a:t>‹#›</a:t>
            </a:fld>
            <a:endParaRPr lang="en-US"/>
          </a:p>
        </p:txBody>
      </p:sp>
    </p:spTree>
    <p:extLst>
      <p:ext uri="{BB962C8B-B14F-4D97-AF65-F5344CB8AC3E}">
        <p14:creationId xmlns:p14="http://schemas.microsoft.com/office/powerpoint/2010/main" val="397914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3FF5EE-5C68-46EB-A2AE-19C0CE42F030}"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F60B4-9778-428C-8488-68F9988E46C9}"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96478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1" y="0"/>
            <a:ext cx="12192127"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35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798" y="0"/>
            <a:ext cx="4592791" cy="6858000"/>
          </a:xfrm>
          <a:prstGeom prst="rect">
            <a:avLst/>
          </a:prstGeom>
        </p:spPr>
      </p:pic>
      <p:sp>
        <p:nvSpPr>
          <p:cNvPr id="2" name="Date Placeholder 1"/>
          <p:cNvSpPr>
            <a:spLocks noGrp="1"/>
          </p:cNvSpPr>
          <p:nvPr>
            <p:ph type="dt" sz="half" idx="10"/>
          </p:nvPr>
        </p:nvSpPr>
        <p:spPr/>
        <p:txBody>
          <a:bodyPr/>
          <a:lstStyle/>
          <a:p>
            <a:fld id="{D83FF5EE-5C68-46EB-A2AE-19C0CE42F030}" type="datetimeFigureOut">
              <a:rPr lang="en-US" smtClean="0"/>
              <a:t>11/18/2016</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F60B4-9778-428C-8488-68F9988E46C9}" type="slidenum">
              <a:rPr lang="en-US" smtClean="0"/>
              <a:t>‹#›</a:t>
            </a:fld>
            <a:endParaRPr lang="en-US"/>
          </a:p>
        </p:txBody>
      </p:sp>
      <p:sp>
        <p:nvSpPr>
          <p:cNvPr id="8" name="Subtitle 2"/>
          <p:cNvSpPr>
            <a:spLocks noGrp="1"/>
          </p:cNvSpPr>
          <p:nvPr>
            <p:ph type="subTitle" idx="1"/>
          </p:nvPr>
        </p:nvSpPr>
        <p:spPr>
          <a:xfrm>
            <a:off x="237211" y="4927600"/>
            <a:ext cx="7010400" cy="1244600"/>
          </a:xfrm>
        </p:spPr>
        <p:txBody>
          <a:bodyPr>
            <a:normAutofit/>
          </a:bodyPr>
          <a:lstStyle>
            <a:lvl1pPr marL="0" indent="0" algn="l">
              <a:spcBef>
                <a:spcPts val="0"/>
              </a:spcBef>
              <a:buNone/>
              <a:defRPr sz="2101" b="0" cap="none" spc="0">
                <a:ln w="0"/>
                <a:solidFill>
                  <a:schemeClr val="accent2">
                    <a:lumMod val="50000"/>
                  </a:schemeClr>
                </a:solidFill>
                <a:effectLst/>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211" y="1498603"/>
            <a:ext cx="7010400" cy="3298825"/>
          </a:xfrm>
        </p:spPr>
        <p:txBody>
          <a:bodyPr>
            <a:normAutofit/>
          </a:bodyPr>
          <a:lstStyle>
            <a:lvl1pPr algn="l">
              <a:lnSpc>
                <a:spcPct val="90000"/>
              </a:lnSpc>
              <a:defRPr sz="4051"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2938969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1701800"/>
            <a:ext cx="4978400" cy="4470400"/>
          </a:xfrm>
        </p:spPr>
        <p:txBody>
          <a:bodyPr>
            <a:normAutofit/>
          </a:bodyPr>
          <a:lstStyle>
            <a:lvl1pPr>
              <a:defRPr sz="1800"/>
            </a:lvl1pPr>
            <a:lvl2pPr>
              <a:defRPr sz="150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9200" y="1701800"/>
            <a:ext cx="4978400" cy="4470400"/>
          </a:xfrm>
        </p:spPr>
        <p:txBody>
          <a:bodyPr>
            <a:normAutofit/>
          </a:bodyPr>
          <a:lstStyle>
            <a:lvl1pPr>
              <a:defRPr sz="1800"/>
            </a:lvl1pPr>
            <a:lvl2pPr>
              <a:defRPr sz="150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3FF5EE-5C68-46EB-A2AE-19C0CE42F030}"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F60B4-9778-428C-8488-68F9988E46C9}" type="slidenum">
              <a:rPr lang="en-US" smtClean="0"/>
              <a:t>‹#›</a:t>
            </a:fld>
            <a:endParaRPr lang="en-US"/>
          </a:p>
        </p:txBody>
      </p:sp>
    </p:spTree>
    <p:extLst>
      <p:ext uri="{BB962C8B-B14F-4D97-AF65-F5344CB8AC3E}">
        <p14:creationId xmlns:p14="http://schemas.microsoft.com/office/powerpoint/2010/main" val="243683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smtClean="0"/>
              <a:t>Click to edit Master text styles</a:t>
            </a:r>
          </a:p>
        </p:txBody>
      </p:sp>
      <p:sp>
        <p:nvSpPr>
          <p:cNvPr id="4" name="Content Placeholder 3"/>
          <p:cNvSpPr>
            <a:spLocks noGrp="1"/>
          </p:cNvSpPr>
          <p:nvPr>
            <p:ph sz="half" idx="2"/>
          </p:nvPr>
        </p:nvSpPr>
        <p:spPr>
          <a:xfrm>
            <a:off x="1117600" y="2209800"/>
            <a:ext cx="49784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smtClean="0"/>
              <a:t>Click to edit Master text styles</a:t>
            </a:r>
          </a:p>
        </p:txBody>
      </p:sp>
      <p:sp>
        <p:nvSpPr>
          <p:cNvPr id="6" name="Content Placeholder 5"/>
          <p:cNvSpPr>
            <a:spLocks noGrp="1"/>
          </p:cNvSpPr>
          <p:nvPr>
            <p:ph sz="quarter" idx="4"/>
          </p:nvPr>
        </p:nvSpPr>
        <p:spPr>
          <a:xfrm>
            <a:off x="6299200" y="2209800"/>
            <a:ext cx="49784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3FF5EE-5C68-46EB-A2AE-19C0CE42F030}" type="datetimeFigureOut">
              <a:rPr lang="en-US" smtClean="0"/>
              <a:t>11/18/2016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F60B4-9778-428C-8488-68F9988E46C9}" type="slidenum">
              <a:rPr lang="en-US" smtClean="0"/>
              <a:t>‹#›</a:t>
            </a:fld>
            <a:endParaRPr lang="en-US"/>
          </a:p>
        </p:txBody>
      </p:sp>
    </p:spTree>
    <p:extLst>
      <p:ext uri="{BB962C8B-B14F-4D97-AF65-F5344CB8AC3E}">
        <p14:creationId xmlns:p14="http://schemas.microsoft.com/office/powerpoint/2010/main" val="111931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3FF5EE-5C68-46EB-A2AE-19C0CE42F030}" type="datetimeFigureOut">
              <a:rPr lang="en-US" smtClean="0"/>
              <a:t>11/18/2016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F60B4-9778-428C-8488-68F9988E46C9}" type="slidenum">
              <a:rPr lang="en-US" smtClean="0"/>
              <a:t>‹#›</a:t>
            </a:fld>
            <a:endParaRPr lang="en-US"/>
          </a:p>
        </p:txBody>
      </p:sp>
    </p:spTree>
    <p:extLst>
      <p:ext uri="{BB962C8B-B14F-4D97-AF65-F5344CB8AC3E}">
        <p14:creationId xmlns:p14="http://schemas.microsoft.com/office/powerpoint/2010/main" val="83256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FF5EE-5C68-46EB-A2AE-19C0CE42F030}" type="datetimeFigureOut">
              <a:rPr lang="en-US" smtClean="0"/>
              <a:t>11/18/2016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F60B4-9778-428C-8488-68F9988E46C9}" type="slidenum">
              <a:rPr lang="en-US" smtClean="0"/>
              <a:t>‹#›</a:t>
            </a:fld>
            <a:endParaRPr lang="en-US"/>
          </a:p>
        </p:txBody>
      </p:sp>
    </p:spTree>
    <p:extLst>
      <p:ext uri="{BB962C8B-B14F-4D97-AF65-F5344CB8AC3E}">
        <p14:creationId xmlns:p14="http://schemas.microsoft.com/office/powerpoint/2010/main" val="412561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455731" y="1701800"/>
            <a:ext cx="3352800" cy="2844800"/>
          </a:xfrm>
        </p:spPr>
        <p:txBody>
          <a:bodyPr anchor="b">
            <a:normAutofit/>
          </a:bodyPr>
          <a:lstStyle>
            <a:lvl1pPr algn="l">
              <a:defRPr sz="15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70400" y="482600"/>
            <a:ext cx="6807200" cy="5892800"/>
          </a:xfrm>
        </p:spPr>
        <p:txBody>
          <a:bodyPr>
            <a:normAutofit/>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731" y="4648200"/>
            <a:ext cx="3352800" cy="1727200"/>
          </a:xfrm>
        </p:spPr>
        <p:txBody>
          <a:bodyPr>
            <a:normAutofit/>
          </a:bodyPr>
          <a:lstStyle>
            <a:lvl1pPr marL="0" indent="0">
              <a:spcBef>
                <a:spcPts val="90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FF5EE-5C68-46EB-A2AE-19C0CE42F030}"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F60B4-9778-428C-8488-68F9988E46C9}" type="slidenum">
              <a:rPr lang="en-US" smtClean="0"/>
              <a:t>‹#›</a:t>
            </a:fld>
            <a:endParaRPr lang="en-US"/>
          </a:p>
        </p:txBody>
      </p:sp>
    </p:spTree>
    <p:extLst>
      <p:ext uri="{BB962C8B-B14F-4D97-AF65-F5344CB8AC3E}">
        <p14:creationId xmlns:p14="http://schemas.microsoft.com/office/powerpoint/2010/main" val="16520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800"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2438400" y="4800600"/>
            <a:ext cx="7315200" cy="762000"/>
          </a:xfrm>
        </p:spPr>
        <p:txBody>
          <a:bodyPr anchor="b">
            <a:normAutofit/>
          </a:bodyPr>
          <a:lstStyle>
            <a:lvl1pPr algn="l">
              <a:defRPr sz="15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8400" y="279403"/>
            <a:ext cx="7315200" cy="4448175"/>
          </a:xfrm>
        </p:spPr>
        <p:txBody>
          <a:bodyPr>
            <a:normAutofit/>
          </a:bodyPr>
          <a:lstStyle>
            <a:lvl1pPr marL="0" indent="0">
              <a:buNone/>
              <a:defRPr sz="2101"/>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smtClean="0"/>
              <a:t>Click icon to add picture</a:t>
            </a:r>
            <a:endParaRPr/>
          </a:p>
        </p:txBody>
      </p:sp>
      <p:sp>
        <p:nvSpPr>
          <p:cNvPr id="4" name="Text Placeholder 3"/>
          <p:cNvSpPr>
            <a:spLocks noGrp="1"/>
          </p:cNvSpPr>
          <p:nvPr>
            <p:ph type="body" sz="half" idx="2"/>
          </p:nvPr>
        </p:nvSpPr>
        <p:spPr>
          <a:xfrm>
            <a:off x="2438400" y="5562600"/>
            <a:ext cx="7315200" cy="812800"/>
          </a:xfrm>
        </p:spPr>
        <p:txBody>
          <a:bodyPr>
            <a:normAutofit/>
          </a:bodyPr>
          <a:lstStyle>
            <a:lvl1pPr marL="0" indent="0">
              <a:spcBef>
                <a:spcPts val="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FF5EE-5C68-46EB-A2AE-19C0CE42F030}"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F60B4-9778-428C-8488-68F9988E46C9}" type="slidenum">
              <a:rPr lang="en-US" smtClean="0"/>
              <a:t>‹#›</a:t>
            </a:fld>
            <a:endParaRPr lang="en-US"/>
          </a:p>
        </p:txBody>
      </p:sp>
    </p:spTree>
    <p:extLst>
      <p:ext uri="{BB962C8B-B14F-4D97-AF65-F5344CB8AC3E}">
        <p14:creationId xmlns:p14="http://schemas.microsoft.com/office/powerpoint/2010/main" val="81385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1" y="0"/>
            <a:ext cx="12192127"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350"/>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350"/>
            </a:p>
          </p:txBody>
        </p:sp>
      </p:grpSp>
      <p:sp>
        <p:nvSpPr>
          <p:cNvPr id="4" name="Date Placeholder 3"/>
          <p:cNvSpPr>
            <a:spLocks noGrp="1"/>
          </p:cNvSpPr>
          <p:nvPr>
            <p:ph type="dt" sz="half" idx="2"/>
          </p:nvPr>
        </p:nvSpPr>
        <p:spPr>
          <a:xfrm>
            <a:off x="1117600" y="6400803"/>
            <a:ext cx="2743200" cy="320675"/>
          </a:xfrm>
          <a:prstGeom prst="rect">
            <a:avLst/>
          </a:prstGeom>
        </p:spPr>
        <p:txBody>
          <a:bodyPr vert="horz" lIns="121899" tIns="60949" rIns="121899" bIns="60949" rtlCol="0" anchor="b"/>
          <a:lstStyle>
            <a:lvl1pPr algn="l">
              <a:defRPr sz="900">
                <a:solidFill>
                  <a:schemeClr val="tx2">
                    <a:lumMod val="50000"/>
                  </a:schemeClr>
                </a:solidFill>
              </a:defRPr>
            </a:lvl1pPr>
          </a:lstStyle>
          <a:p>
            <a:fld id="{D83FF5EE-5C68-46EB-A2AE-19C0CE42F030}" type="datetimeFigureOut">
              <a:rPr lang="en-US" smtClean="0"/>
              <a:t>11/18/2016</a:t>
            </a:fld>
            <a:endParaRPr lang="en-US"/>
          </a:p>
        </p:txBody>
      </p:sp>
      <p:sp>
        <p:nvSpPr>
          <p:cNvPr id="5" name="Footer Placeholder 4"/>
          <p:cNvSpPr>
            <a:spLocks noGrp="1"/>
          </p:cNvSpPr>
          <p:nvPr>
            <p:ph type="ftr" sz="quarter" idx="3"/>
          </p:nvPr>
        </p:nvSpPr>
        <p:spPr>
          <a:xfrm>
            <a:off x="3908860" y="6400803"/>
            <a:ext cx="6217920" cy="320675"/>
          </a:xfrm>
          <a:prstGeom prst="rect">
            <a:avLst/>
          </a:prstGeom>
        </p:spPr>
        <p:txBody>
          <a:bodyPr vert="horz" lIns="121899" tIns="60949" rIns="121899" bIns="60949" rtlCol="0" anchor="b"/>
          <a:lstStyle>
            <a:lvl1pPr algn="ctr">
              <a:defRPr sz="9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9795" y="6400803"/>
            <a:ext cx="1107807" cy="320675"/>
          </a:xfrm>
          <a:prstGeom prst="rect">
            <a:avLst/>
          </a:prstGeom>
        </p:spPr>
        <p:txBody>
          <a:bodyPr vert="horz" lIns="121899" tIns="60949" rIns="121899" bIns="60949" rtlCol="0" anchor="b"/>
          <a:lstStyle>
            <a:lvl1pPr algn="r">
              <a:defRPr sz="900">
                <a:solidFill>
                  <a:schemeClr val="tx2">
                    <a:lumMod val="50000"/>
                  </a:schemeClr>
                </a:solidFill>
              </a:defRPr>
            </a:lvl1pPr>
          </a:lstStyle>
          <a:p>
            <a:fld id="{C2CF60B4-9778-428C-8488-68F9988E46C9}" type="slidenum">
              <a:rPr lang="en-US" smtClean="0"/>
              <a:t>‹#›</a:t>
            </a:fld>
            <a:endParaRPr lang="en-US"/>
          </a:p>
        </p:txBody>
      </p:sp>
      <p:sp>
        <p:nvSpPr>
          <p:cNvPr id="3"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12339422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84" rtl="0" eaLnBrk="1" latinLnBrk="0" hangingPunct="1">
        <a:lnSpc>
          <a:spcPct val="85000"/>
        </a:lnSpc>
        <a:spcBef>
          <a:spcPct val="0"/>
        </a:spcBef>
        <a:buNone/>
        <a:tabLst/>
        <a:defRPr sz="3301" b="0" kern="1200" cap="none" baseline="0">
          <a:solidFill>
            <a:schemeClr val="accent2">
              <a:lumMod val="50000"/>
            </a:schemeClr>
          </a:solidFill>
          <a:effectLst/>
          <a:latin typeface="+mj-lt"/>
          <a:ea typeface="+mj-ea"/>
          <a:cs typeface="+mj-cs"/>
        </a:defRPr>
      </a:lvl1pPr>
    </p:titleStyle>
    <p:bodyStyle>
      <a:lvl1pPr marL="228621" indent="-228621" algn="l" defTabSz="914484" rtl="0" eaLnBrk="1" latinLnBrk="0" hangingPunct="1">
        <a:lnSpc>
          <a:spcPct val="95000"/>
        </a:lnSpc>
        <a:spcBef>
          <a:spcPts val="1400"/>
        </a:spcBef>
        <a:buClr>
          <a:schemeClr val="accent6">
            <a:lumMod val="75000"/>
          </a:schemeClr>
        </a:buClr>
        <a:buSzPct val="100000"/>
        <a:buFont typeface="Arial" pitchFamily="34" charset="0"/>
        <a:buChar char="•"/>
        <a:defRPr sz="1800" kern="1200">
          <a:solidFill>
            <a:schemeClr val="tx1"/>
          </a:solidFill>
          <a:latin typeface="+mn-lt"/>
          <a:ea typeface="+mn-ea"/>
          <a:cs typeface="+mn-cs"/>
        </a:defRPr>
      </a:lvl1pPr>
      <a:lvl2pPr marL="548690" indent="-228621" algn="l" defTabSz="914484" rtl="0" eaLnBrk="1" latinLnBrk="0" hangingPunct="1">
        <a:lnSpc>
          <a:spcPct val="95000"/>
        </a:lnSpc>
        <a:spcBef>
          <a:spcPts val="800"/>
        </a:spcBef>
        <a:buClr>
          <a:schemeClr val="accent6">
            <a:lumMod val="75000"/>
          </a:schemeClr>
        </a:buClr>
        <a:buSzPct val="100000"/>
        <a:buFont typeface="Century Gothic" pitchFamily="34" charset="0"/>
        <a:buChar char="–"/>
        <a:defRPr sz="1500" kern="1200">
          <a:solidFill>
            <a:schemeClr val="tx1"/>
          </a:solidFill>
          <a:latin typeface="+mn-lt"/>
          <a:ea typeface="+mn-ea"/>
          <a:cs typeface="+mn-cs"/>
        </a:defRPr>
      </a:lvl2pPr>
      <a:lvl3pPr marL="868759" indent="-228621" algn="l" defTabSz="914484" rtl="0" eaLnBrk="1" latinLnBrk="0" hangingPunct="1">
        <a:lnSpc>
          <a:spcPct val="95000"/>
        </a:lnSpc>
        <a:spcBef>
          <a:spcPts val="800"/>
        </a:spcBef>
        <a:buClr>
          <a:schemeClr val="accent6">
            <a:lumMod val="75000"/>
          </a:schemeClr>
        </a:buClr>
        <a:buSzPct val="100000"/>
        <a:buFont typeface="Century Gothic" pitchFamily="34" charset="0"/>
        <a:buChar char="–"/>
        <a:defRPr sz="1350" kern="1200">
          <a:solidFill>
            <a:schemeClr val="tx1"/>
          </a:solidFill>
          <a:latin typeface="+mn-lt"/>
          <a:ea typeface="+mn-ea"/>
          <a:cs typeface="+mn-cs"/>
        </a:defRPr>
      </a:lvl3pPr>
      <a:lvl4pPr marL="1188829" indent="-228621" algn="l" defTabSz="914484" rtl="0" eaLnBrk="1" latinLnBrk="0" hangingPunct="1">
        <a:lnSpc>
          <a:spcPct val="95000"/>
        </a:lnSpc>
        <a:spcBef>
          <a:spcPts val="800"/>
        </a:spcBef>
        <a:buClr>
          <a:schemeClr val="accent6">
            <a:lumMod val="75000"/>
          </a:schemeClr>
        </a:buClr>
        <a:buSzPct val="100000"/>
        <a:buFont typeface="Century Gothic" pitchFamily="34" charset="0"/>
        <a:buChar char="–"/>
        <a:defRPr sz="1350" kern="1200">
          <a:solidFill>
            <a:schemeClr val="tx1"/>
          </a:solidFill>
          <a:latin typeface="+mn-lt"/>
          <a:ea typeface="+mn-ea"/>
          <a:cs typeface="+mn-cs"/>
        </a:defRPr>
      </a:lvl4pPr>
      <a:lvl5pPr marL="1508898" indent="-228621" algn="l" defTabSz="914484" rtl="0" eaLnBrk="1" latinLnBrk="0" hangingPunct="1">
        <a:lnSpc>
          <a:spcPct val="95000"/>
        </a:lnSpc>
        <a:spcBef>
          <a:spcPts val="800"/>
        </a:spcBef>
        <a:buClr>
          <a:schemeClr val="accent6">
            <a:lumMod val="75000"/>
          </a:schemeClr>
        </a:buClr>
        <a:buSzPct val="100000"/>
        <a:buFont typeface="Century Gothic" pitchFamily="34" charset="0"/>
        <a:buChar char="–"/>
        <a:defRPr sz="1350" kern="1200">
          <a:solidFill>
            <a:schemeClr val="tx1"/>
          </a:solidFill>
          <a:latin typeface="+mn-lt"/>
          <a:ea typeface="+mn-ea"/>
          <a:cs typeface="+mn-cs"/>
        </a:defRPr>
      </a:lvl5pPr>
      <a:lvl6pPr marL="1828967" indent="-228621" algn="l" defTabSz="914484" rtl="0" eaLnBrk="1" latinLnBrk="0" hangingPunct="1">
        <a:lnSpc>
          <a:spcPct val="95000"/>
        </a:lnSpc>
        <a:spcBef>
          <a:spcPts val="800"/>
        </a:spcBef>
        <a:buClr>
          <a:schemeClr val="accent6">
            <a:lumMod val="75000"/>
          </a:schemeClr>
        </a:buClr>
        <a:buSzPct val="90000"/>
        <a:buFont typeface="Century Gothic" pitchFamily="34" charset="0"/>
        <a:buChar char="–"/>
        <a:defRPr sz="1350" kern="1200">
          <a:solidFill>
            <a:schemeClr val="tx2">
              <a:lumMod val="50000"/>
            </a:schemeClr>
          </a:solidFill>
          <a:latin typeface="+mn-lt"/>
          <a:ea typeface="+mn-ea"/>
          <a:cs typeface="+mn-cs"/>
        </a:defRPr>
      </a:lvl6pPr>
      <a:lvl7pPr marL="2149037" indent="-228621" algn="l" defTabSz="914484" rtl="0" eaLnBrk="1" latinLnBrk="0" hangingPunct="1">
        <a:lnSpc>
          <a:spcPct val="95000"/>
        </a:lnSpc>
        <a:spcBef>
          <a:spcPts val="800"/>
        </a:spcBef>
        <a:buClr>
          <a:schemeClr val="accent6">
            <a:lumMod val="75000"/>
          </a:schemeClr>
        </a:buClr>
        <a:buSzPct val="90000"/>
        <a:buFont typeface="Century Gothic" pitchFamily="34" charset="0"/>
        <a:buChar char="–"/>
        <a:defRPr sz="1350" kern="1200">
          <a:solidFill>
            <a:schemeClr val="tx2">
              <a:lumMod val="50000"/>
            </a:schemeClr>
          </a:solidFill>
          <a:latin typeface="+mn-lt"/>
          <a:ea typeface="+mn-ea"/>
          <a:cs typeface="+mn-cs"/>
        </a:defRPr>
      </a:lvl7pPr>
      <a:lvl8pPr marL="2469106" indent="-228621" algn="l" defTabSz="914484" rtl="0" eaLnBrk="1" latinLnBrk="0" hangingPunct="1">
        <a:lnSpc>
          <a:spcPct val="95000"/>
        </a:lnSpc>
        <a:spcBef>
          <a:spcPts val="800"/>
        </a:spcBef>
        <a:buClr>
          <a:schemeClr val="accent6">
            <a:lumMod val="75000"/>
          </a:schemeClr>
        </a:buClr>
        <a:buSzPct val="90000"/>
        <a:buFont typeface="Century Gothic" pitchFamily="34" charset="0"/>
        <a:buChar char="–"/>
        <a:defRPr sz="1350" kern="1200">
          <a:solidFill>
            <a:schemeClr val="tx2">
              <a:lumMod val="50000"/>
            </a:schemeClr>
          </a:solidFill>
          <a:latin typeface="+mn-lt"/>
          <a:ea typeface="+mn-ea"/>
          <a:cs typeface="+mn-cs"/>
        </a:defRPr>
      </a:lvl8pPr>
      <a:lvl9pPr marL="2834900" indent="-228621" algn="l" defTabSz="914484" rtl="0" eaLnBrk="1" latinLnBrk="0" hangingPunct="1">
        <a:lnSpc>
          <a:spcPct val="95000"/>
        </a:lnSpc>
        <a:spcBef>
          <a:spcPts val="800"/>
        </a:spcBef>
        <a:buClr>
          <a:schemeClr val="accent6">
            <a:lumMod val="75000"/>
          </a:schemeClr>
        </a:buClr>
        <a:buSzPct val="90000"/>
        <a:buFont typeface="Century Gothic" pitchFamily="34" charset="0"/>
        <a:buChar char="–"/>
        <a:defRPr sz="1350" kern="1200">
          <a:solidFill>
            <a:schemeClr val="tx2">
              <a:lumMod val="50000"/>
            </a:schemeClr>
          </a:solidFill>
          <a:latin typeface="+mn-lt"/>
          <a:ea typeface="+mn-ea"/>
          <a:cs typeface="+mn-cs"/>
        </a:defRPr>
      </a:lvl9pPr>
    </p:bodyStyle>
    <p:otherStyle>
      <a:defPPr>
        <a:defRPr/>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57600"/>
            <a:ext cx="8763000" cy="2971800"/>
          </a:xfrm>
        </p:spPr>
        <p:txBody>
          <a:bodyPr>
            <a:noAutofit/>
          </a:bodyPr>
          <a:lstStyle/>
          <a:p>
            <a:r>
              <a:rPr lang="en-US" sz="3000" dirty="0"/>
              <a:t/>
            </a:r>
            <a:br>
              <a:rPr lang="en-US" sz="3000" dirty="0"/>
            </a:br>
            <a:r>
              <a:rPr lang="en-US" sz="3000" b="1" i="1" dirty="0"/>
              <a:t/>
            </a:r>
            <a:br>
              <a:rPr lang="en-US" sz="3000" b="1" i="1" dirty="0"/>
            </a:br>
            <a:r>
              <a:rPr lang="en-US" sz="3000" b="1" i="1" dirty="0"/>
              <a:t/>
            </a:r>
            <a:br>
              <a:rPr lang="en-US" sz="3000" b="1" i="1" dirty="0"/>
            </a:br>
            <a:r>
              <a:rPr lang="en-US" sz="3000" b="1" i="1" dirty="0"/>
              <a:t>What am I learning?</a:t>
            </a:r>
            <a:br>
              <a:rPr lang="en-US" sz="3000" b="1" i="1" dirty="0"/>
            </a:br>
            <a:r>
              <a:rPr lang="en-US" sz="3000" i="1" dirty="0"/>
              <a:t>What are the characteristics of living things?</a:t>
            </a:r>
            <a:br>
              <a:rPr lang="en-US" sz="3000" i="1" dirty="0"/>
            </a:br>
            <a:r>
              <a:rPr lang="en-US" sz="3000" i="1" dirty="0"/>
              <a:t>Where do living things come from?</a:t>
            </a:r>
            <a:br>
              <a:rPr lang="en-US" sz="3000" i="1" dirty="0"/>
            </a:br>
            <a:r>
              <a:rPr lang="en-US" sz="3000" i="1" dirty="0"/>
              <a:t>What do living things need to survive?</a:t>
            </a:r>
            <a:r>
              <a:rPr lang="en-US" sz="3000" dirty="0"/>
              <a:t/>
            </a:r>
            <a:br>
              <a:rPr lang="en-US" sz="3000" dirty="0"/>
            </a:br>
            <a:r>
              <a:rPr lang="en-US" sz="3000" b="1" dirty="0"/>
              <a:t/>
            </a:r>
            <a:br>
              <a:rPr lang="en-US" sz="3000" b="1" dirty="0"/>
            </a:br>
            <a:r>
              <a:rPr lang="en-US" sz="3000" b="1" i="1" dirty="0"/>
              <a:t>Why am I learning it? </a:t>
            </a:r>
            <a:r>
              <a:rPr lang="en-US" sz="3000" b="1" dirty="0"/>
              <a:t/>
            </a:r>
            <a:br>
              <a:rPr lang="en-US" sz="3000" b="1" dirty="0"/>
            </a:br>
            <a:r>
              <a:rPr lang="en-US" sz="3000" dirty="0"/>
              <a:t>Living things are all around you and biology is the study of life. To learn about bio we need to be able to distinguish between what is living and non living things.   </a:t>
            </a:r>
            <a:br>
              <a:rPr lang="en-US" sz="3000" dirty="0"/>
            </a:br>
            <a:r>
              <a:rPr lang="en-US" sz="3000" dirty="0"/>
              <a:t/>
            </a:r>
            <a:br>
              <a:rPr lang="en-US" sz="3000" dirty="0"/>
            </a:br>
            <a:r>
              <a:rPr lang="en-US" sz="3000" b="1" i="1" dirty="0"/>
              <a:t>How will I know I’m successful?</a:t>
            </a:r>
            <a:r>
              <a:rPr lang="en-US" sz="3000" dirty="0"/>
              <a:t/>
            </a:r>
            <a:br>
              <a:rPr lang="en-US" sz="3000" dirty="0"/>
            </a:br>
            <a:r>
              <a:rPr lang="en-US" sz="3000" dirty="0"/>
              <a:t>I can list the 6 characteristics of living things. </a:t>
            </a:r>
            <a:br>
              <a:rPr lang="en-US" sz="3000" dirty="0"/>
            </a:br>
            <a:r>
              <a:rPr lang="en-US" sz="3000" dirty="0"/>
              <a:t>I can explain where living things come from. </a:t>
            </a:r>
            <a:br>
              <a:rPr lang="en-US" sz="3000" dirty="0"/>
            </a:br>
            <a:r>
              <a:rPr lang="en-US" sz="3000" dirty="0"/>
              <a:t>I can list everything living things need to survive. </a:t>
            </a:r>
            <a:endParaRPr lang="en-US" sz="30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1447800"/>
            <a:ext cx="121285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61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12050332" cy="1596177"/>
          </a:xfrm>
        </p:spPr>
        <p:txBody>
          <a:bodyPr>
            <a:noAutofit/>
          </a:bodyPr>
          <a:lstStyle/>
          <a:p>
            <a:pPr algn="l"/>
            <a:r>
              <a:rPr lang="en-US" sz="6000" b="1" dirty="0" smtClean="0">
                <a:solidFill>
                  <a:srgbClr val="C00000"/>
                </a:solidFill>
              </a:rPr>
              <a:t>Reproduce</a:t>
            </a:r>
            <a:r>
              <a:rPr lang="en-US" sz="6000" b="1" dirty="0" smtClean="0"/>
              <a:t/>
            </a:r>
            <a:br>
              <a:rPr lang="en-US" sz="6000" b="1" dirty="0" smtClean="0"/>
            </a:br>
            <a:r>
              <a:rPr lang="en-US" sz="6000" b="1" dirty="0" smtClean="0"/>
              <a:t>Asexual- one parent and identical offspring.</a:t>
            </a:r>
            <a:br>
              <a:rPr lang="en-US" sz="6000" b="1" dirty="0" smtClean="0"/>
            </a:br>
            <a:r>
              <a:rPr lang="en-US" sz="6000" b="1" dirty="0" smtClean="0"/>
              <a:t>sexual- two parents new offspring. </a:t>
            </a:r>
            <a:endParaRPr lang="en-US" sz="6000" b="1" dirty="0"/>
          </a:p>
        </p:txBody>
      </p:sp>
      <p:pic>
        <p:nvPicPr>
          <p:cNvPr id="6146" name="Picture 2" descr="http://mrsdlovesscience.com/biamoeb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99" y="4735670"/>
            <a:ext cx="38100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saburchill.com/ans02/images2/210807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478369"/>
            <a:ext cx="2838450" cy="332422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visboo.com/img/photos/Wild-Family-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824" y="2765506"/>
            <a:ext cx="2847528" cy="409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0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5638800"/>
            <a:ext cx="9106469" cy="914400"/>
          </a:xfrm>
        </p:spPr>
        <p:txBody>
          <a:bodyPr>
            <a:normAutofit fontScale="90000"/>
          </a:bodyPr>
          <a:lstStyle/>
          <a:p>
            <a:r>
              <a:rPr lang="en-US" sz="4900" dirty="0"/>
              <a:t>Where do Living things Come From?</a:t>
            </a:r>
            <a:br>
              <a:rPr lang="en-US" sz="4900" dirty="0"/>
            </a:br>
            <a:r>
              <a:rPr lang="en-US" sz="4900" b="1" dirty="0"/>
              <a:t>*Living things arise from other living things through reproduction</a:t>
            </a:r>
            <a:r>
              <a:rPr lang="en-US" sz="4200" b="1" dirty="0"/>
              <a:t/>
            </a:r>
            <a:br>
              <a:rPr lang="en-US" sz="4200" b="1" dirty="0"/>
            </a:br>
            <a:r>
              <a:rPr lang="en-US" sz="4200" b="1" dirty="0"/>
              <a:t/>
            </a:r>
            <a:br>
              <a:rPr lang="en-US" sz="4200" b="1" dirty="0"/>
            </a:br>
            <a:r>
              <a:rPr lang="en-US" sz="4200" b="1" dirty="0"/>
              <a:t/>
            </a:r>
            <a:br>
              <a:rPr lang="en-US" sz="4200" b="1" dirty="0"/>
            </a:br>
            <a:r>
              <a:rPr lang="en-US" sz="4200" i="1" dirty="0">
                <a:sym typeface="Wingdings" pitchFamily="2" charset="2"/>
              </a:rPr>
              <a:t>* People  believed in spontaneous generation</a:t>
            </a:r>
            <a:br>
              <a:rPr lang="en-US" sz="4200" i="1" dirty="0">
                <a:sym typeface="Wingdings" pitchFamily="2" charset="2"/>
              </a:rPr>
            </a:br>
            <a:r>
              <a:rPr lang="en-US" sz="4200" i="1" dirty="0">
                <a:sym typeface="Wingdings" pitchFamily="2" charset="2"/>
              </a:rPr>
              <a:t>*Took hundreds of years of experiments to convince that this could not occur.</a:t>
            </a:r>
            <a:endParaRPr lang="en-US" sz="4200" i="1" dirty="0"/>
          </a:p>
        </p:txBody>
      </p:sp>
      <p:pic>
        <p:nvPicPr>
          <p:cNvPr id="3" name="Picture 4" descr="http://www.symplicity.com/assets/Icon_-_Product_Features_-_Notepad_Penc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1" y="2514601"/>
            <a:ext cx="914399" cy="86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0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039" y="0"/>
            <a:ext cx="7543800" cy="914400"/>
          </a:xfrm>
        </p:spPr>
        <p:txBody>
          <a:bodyPr/>
          <a:lstStyle/>
          <a:p>
            <a:r>
              <a:rPr lang="en-US" dirty="0" err="1" smtClean="0"/>
              <a:t>Redi’s</a:t>
            </a:r>
            <a:r>
              <a:rPr lang="en-US" dirty="0" smtClean="0"/>
              <a:t> Experiment </a:t>
            </a:r>
            <a:endParaRPr lang="en-US" dirty="0"/>
          </a:p>
        </p:txBody>
      </p:sp>
      <p:pic>
        <p:nvPicPr>
          <p:cNvPr id="3" name="Picture 2" descr="009_image_01_mgs11_08_0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007956"/>
            <a:ext cx="5791201" cy="570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24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7543800" cy="914400"/>
          </a:xfrm>
        </p:spPr>
        <p:txBody>
          <a:bodyPr/>
          <a:lstStyle/>
          <a:p>
            <a:r>
              <a:rPr lang="en-US" dirty="0" smtClean="0"/>
              <a:t>Pasteur’s Experiment </a:t>
            </a:r>
            <a:endParaRPr lang="en-US" dirty="0"/>
          </a:p>
        </p:txBody>
      </p:sp>
      <p:pic>
        <p:nvPicPr>
          <p:cNvPr id="3" name="Picture 2" descr="010_image_02_mgs11_08_0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276" y="1066800"/>
            <a:ext cx="8902724"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76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638800"/>
            <a:ext cx="9144000" cy="914400"/>
          </a:xfrm>
        </p:spPr>
        <p:txBody>
          <a:bodyPr>
            <a:normAutofit fontScale="90000"/>
          </a:bodyPr>
          <a:lstStyle/>
          <a:p>
            <a:r>
              <a:rPr lang="en-US" sz="3600" dirty="0"/>
              <a:t>What do Living things need to survive</a:t>
            </a:r>
            <a:r>
              <a:rPr lang="en-US" sz="4900" dirty="0"/>
              <a:t/>
            </a:r>
            <a:br>
              <a:rPr lang="en-US" sz="4900" dirty="0"/>
            </a:br>
            <a:r>
              <a:rPr lang="en-US" sz="4000" dirty="0"/>
              <a:t>*All living things have the same basic needs as you</a:t>
            </a:r>
            <a:r>
              <a:rPr lang="en-US" sz="3500" dirty="0"/>
              <a:t/>
            </a:r>
            <a:br>
              <a:rPr lang="en-US" sz="3500" dirty="0"/>
            </a:br>
            <a:r>
              <a:rPr lang="en-US" sz="4400" dirty="0"/>
              <a:t/>
            </a:r>
            <a:br>
              <a:rPr lang="en-US" sz="4400" dirty="0"/>
            </a:br>
            <a:r>
              <a:rPr lang="en-US" sz="4400" dirty="0"/>
              <a:t/>
            </a:r>
            <a:br>
              <a:rPr lang="en-US" sz="4400" dirty="0"/>
            </a:br>
            <a:r>
              <a:rPr lang="en-US" sz="4400" b="1" dirty="0"/>
              <a:t>*All living things must satisfy their basic needs of :</a:t>
            </a:r>
            <a:r>
              <a:rPr lang="en-US" sz="4400" dirty="0"/>
              <a:t/>
            </a:r>
            <a:br>
              <a:rPr lang="en-US" sz="4400" dirty="0"/>
            </a:br>
            <a:r>
              <a:rPr lang="en-US" sz="4900" b="1" dirty="0"/>
              <a:t>1. Food</a:t>
            </a:r>
            <a:br>
              <a:rPr lang="en-US" sz="4900" b="1" dirty="0"/>
            </a:br>
            <a:r>
              <a:rPr lang="en-US" sz="4900" b="1" dirty="0"/>
              <a:t>2. Water </a:t>
            </a:r>
            <a:br>
              <a:rPr lang="en-US" sz="4900" b="1" dirty="0"/>
            </a:br>
            <a:r>
              <a:rPr lang="en-US" sz="4900" b="1" dirty="0"/>
              <a:t>3. Living space (Shelter)</a:t>
            </a:r>
            <a:br>
              <a:rPr lang="en-US" sz="4900" b="1" dirty="0"/>
            </a:br>
            <a:r>
              <a:rPr lang="en-US" sz="4900" b="1" dirty="0"/>
              <a:t>4. Stable internal conditions (Homeostasis)- ex. Body temp </a:t>
            </a:r>
          </a:p>
        </p:txBody>
      </p:sp>
      <p:pic>
        <p:nvPicPr>
          <p:cNvPr id="3" name="Picture 4" descr="http://www.symplicity.com/assets/Icon_-_Product_Features_-_Notepad_Penc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1" y="2590801"/>
            <a:ext cx="645951" cy="60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23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86200"/>
            <a:ext cx="7848600" cy="1397000"/>
          </a:xfrm>
        </p:spPr>
        <p:txBody>
          <a:bodyPr>
            <a:normAutofit fontScale="90000"/>
          </a:bodyPr>
          <a:lstStyle/>
          <a:p>
            <a:r>
              <a:rPr lang="en-US" sz="4800" b="1" dirty="0"/>
              <a:t>Name some living things.</a:t>
            </a:r>
            <a:br>
              <a:rPr lang="en-US" sz="4800" b="1" dirty="0"/>
            </a:br>
            <a:r>
              <a:rPr lang="en-US" sz="4800" b="1" dirty="0"/>
              <a:t/>
            </a:r>
            <a:br>
              <a:rPr lang="en-US" sz="4800" b="1" dirty="0"/>
            </a:br>
            <a:r>
              <a:rPr lang="en-US" sz="4800" dirty="0"/>
              <a:t/>
            </a:r>
            <a:br>
              <a:rPr lang="en-US" sz="4800" dirty="0"/>
            </a:br>
            <a:r>
              <a:rPr lang="en-US" sz="4800" dirty="0">
                <a:solidFill>
                  <a:schemeClr val="accent1">
                    <a:lumMod val="50000"/>
                  </a:schemeClr>
                </a:solidFill>
              </a:rPr>
              <a:t>*All organisms share several important characteristics with all other living </a:t>
            </a:r>
            <a:br>
              <a:rPr lang="en-US" sz="4800" dirty="0">
                <a:solidFill>
                  <a:schemeClr val="accent1">
                    <a:lumMod val="50000"/>
                  </a:schemeClr>
                </a:solidFill>
              </a:rPr>
            </a:br>
            <a:r>
              <a:rPr lang="en-US" sz="4800" dirty="0">
                <a:solidFill>
                  <a:schemeClr val="accent1">
                    <a:lumMod val="50000"/>
                  </a:schemeClr>
                </a:solidFill>
              </a:rPr>
              <a:t>things. </a:t>
            </a:r>
            <a:r>
              <a:rPr lang="en-US" sz="4400" dirty="0">
                <a:solidFill>
                  <a:schemeClr val="accent1">
                    <a:lumMod val="50000"/>
                  </a:schemeClr>
                </a:solidFill>
              </a:rPr>
              <a:t/>
            </a:r>
            <a:br>
              <a:rPr lang="en-US" sz="4400" dirty="0">
                <a:solidFill>
                  <a:schemeClr val="accent1">
                    <a:lumMod val="50000"/>
                  </a:schemeClr>
                </a:solidFill>
              </a:rPr>
            </a:br>
            <a:endParaRPr lang="en-US" sz="4800" b="1" dirty="0"/>
          </a:p>
        </p:txBody>
      </p:sp>
    </p:spTree>
    <p:extLst>
      <p:ext uri="{BB962C8B-B14F-4D97-AF65-F5344CB8AC3E}">
        <p14:creationId xmlns:p14="http://schemas.microsoft.com/office/powerpoint/2010/main" val="30029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38600"/>
            <a:ext cx="11049000" cy="1397000"/>
          </a:xfrm>
        </p:spPr>
        <p:txBody>
          <a:bodyPr>
            <a:normAutofit fontScale="90000"/>
          </a:bodyPr>
          <a:lstStyle/>
          <a:p>
            <a:r>
              <a:rPr lang="en-US" sz="5300" b="1" dirty="0" smtClean="0"/>
              <a:t>Do Now: </a:t>
            </a:r>
            <a:br>
              <a:rPr lang="en-US" sz="5300" b="1" dirty="0" smtClean="0"/>
            </a:br>
            <a:r>
              <a:rPr lang="en-US" sz="5300" b="1" dirty="0" smtClean="0"/>
              <a:t> 1. Pick up a piece of paper </a:t>
            </a:r>
            <a:br>
              <a:rPr lang="en-US" sz="5300" b="1" dirty="0" smtClean="0"/>
            </a:br>
            <a:r>
              <a:rPr lang="en-US" sz="5300" b="1" dirty="0" smtClean="0"/>
              <a:t>2. Answer the following question</a:t>
            </a:r>
            <a:r>
              <a:rPr lang="en-US" sz="4800" b="1" dirty="0"/>
              <a:t/>
            </a:r>
            <a:br>
              <a:rPr lang="en-US" sz="4800" b="1" dirty="0"/>
            </a:br>
            <a:r>
              <a:rPr lang="en-US" sz="4800" dirty="0"/>
              <a:t/>
            </a:r>
            <a:br>
              <a:rPr lang="en-US" sz="4800" dirty="0"/>
            </a:br>
            <a:r>
              <a:rPr lang="en-US" sz="8000" b="1" dirty="0" smtClean="0">
                <a:solidFill>
                  <a:srgbClr val="C00000"/>
                </a:solidFill>
              </a:rPr>
              <a:t>What makes something a living thing? </a:t>
            </a:r>
            <a:r>
              <a:rPr lang="en-US" sz="4400" dirty="0" smtClean="0">
                <a:solidFill>
                  <a:schemeClr val="accent1">
                    <a:lumMod val="50000"/>
                  </a:schemeClr>
                </a:solidFill>
              </a:rPr>
              <a:t/>
            </a:r>
            <a:br>
              <a:rPr lang="en-US" sz="4400" dirty="0" smtClean="0">
                <a:solidFill>
                  <a:schemeClr val="accent1">
                    <a:lumMod val="50000"/>
                  </a:schemeClr>
                </a:solidFill>
              </a:rPr>
            </a:br>
            <a:r>
              <a:rPr lang="en-US" sz="7300" b="1" dirty="0" smtClean="0">
                <a:solidFill>
                  <a:srgbClr val="C00000"/>
                </a:solidFill>
              </a:rPr>
              <a:t>List at least 5 things</a:t>
            </a:r>
            <a:endParaRPr lang="en-US" sz="7300" b="1" dirty="0">
              <a:solidFill>
                <a:srgbClr val="C00000"/>
              </a:solidFill>
            </a:endParaRPr>
          </a:p>
        </p:txBody>
      </p:sp>
    </p:spTree>
    <p:extLst>
      <p:ext uri="{BB962C8B-B14F-4D97-AF65-F5344CB8AC3E}">
        <p14:creationId xmlns:p14="http://schemas.microsoft.com/office/powerpoint/2010/main" val="286987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72200"/>
            <a:ext cx="11506200" cy="914400"/>
          </a:xfrm>
        </p:spPr>
        <p:txBody>
          <a:bodyPr>
            <a:noAutofit/>
          </a:bodyPr>
          <a:lstStyle/>
          <a:p>
            <a:r>
              <a:rPr lang="en-US" sz="3600" dirty="0">
                <a:solidFill>
                  <a:schemeClr val="accent1">
                    <a:lumMod val="50000"/>
                  </a:schemeClr>
                </a:solidFill>
              </a:rPr>
              <a:t/>
            </a:r>
            <a:br>
              <a:rPr lang="en-US" sz="3600" dirty="0">
                <a:solidFill>
                  <a:schemeClr val="accent1">
                    <a:lumMod val="50000"/>
                  </a:schemeClr>
                </a:solidFill>
              </a:rPr>
            </a:br>
            <a:r>
              <a:rPr lang="en-US" sz="4800" b="1" dirty="0">
                <a:solidFill>
                  <a:srgbClr val="C00000"/>
                </a:solidFill>
              </a:rPr>
              <a:t>*All Livings:</a:t>
            </a:r>
            <a:br>
              <a:rPr lang="en-US" sz="4800" b="1" dirty="0">
                <a:solidFill>
                  <a:srgbClr val="C00000"/>
                </a:solidFill>
              </a:rPr>
            </a:br>
            <a:r>
              <a:rPr lang="en-US" sz="4800" b="1" dirty="0">
                <a:solidFill>
                  <a:srgbClr val="C00000"/>
                </a:solidFill>
              </a:rPr>
              <a:t/>
            </a:r>
            <a:br>
              <a:rPr lang="en-US" sz="4800" b="1" dirty="0">
                <a:solidFill>
                  <a:srgbClr val="C00000"/>
                </a:solidFill>
              </a:rPr>
            </a:br>
            <a:r>
              <a:rPr lang="en-US" sz="4800" b="1" dirty="0">
                <a:solidFill>
                  <a:srgbClr val="C00000"/>
                </a:solidFill>
              </a:rPr>
              <a:t>1.Have cellular organization </a:t>
            </a:r>
            <a:r>
              <a:rPr lang="en-US" sz="4800" dirty="0">
                <a:solidFill>
                  <a:srgbClr val="C00000"/>
                </a:solidFill>
              </a:rPr>
              <a:t>(cells).</a:t>
            </a:r>
            <a:r>
              <a:rPr lang="en-US" sz="4800" b="1" dirty="0">
                <a:solidFill>
                  <a:srgbClr val="C00000"/>
                </a:solidFill>
              </a:rPr>
              <a:t/>
            </a:r>
            <a:br>
              <a:rPr lang="en-US" sz="4800" b="1" dirty="0">
                <a:solidFill>
                  <a:srgbClr val="C00000"/>
                </a:solidFill>
              </a:rPr>
            </a:br>
            <a:r>
              <a:rPr lang="en-US" sz="4800" b="1" dirty="0">
                <a:solidFill>
                  <a:srgbClr val="C00000"/>
                </a:solidFill>
              </a:rPr>
              <a:t>2. Contain similar chemicals </a:t>
            </a:r>
            <a:r>
              <a:rPr lang="en-US" sz="4800" dirty="0">
                <a:solidFill>
                  <a:srgbClr val="C00000"/>
                </a:solidFill>
              </a:rPr>
              <a:t>(Made of chemicals ex. Water).</a:t>
            </a:r>
            <a:r>
              <a:rPr lang="en-US" sz="4800" b="1" dirty="0">
                <a:solidFill>
                  <a:srgbClr val="C00000"/>
                </a:solidFill>
              </a:rPr>
              <a:t/>
            </a:r>
            <a:br>
              <a:rPr lang="en-US" sz="4800" b="1" dirty="0">
                <a:solidFill>
                  <a:srgbClr val="C00000"/>
                </a:solidFill>
              </a:rPr>
            </a:br>
            <a:r>
              <a:rPr lang="en-US" sz="4800" b="1" dirty="0">
                <a:solidFill>
                  <a:srgbClr val="C00000"/>
                </a:solidFill>
              </a:rPr>
              <a:t>3.Use energy.</a:t>
            </a:r>
            <a:br>
              <a:rPr lang="en-US" sz="4800" b="1" dirty="0">
                <a:solidFill>
                  <a:srgbClr val="C00000"/>
                </a:solidFill>
              </a:rPr>
            </a:br>
            <a:r>
              <a:rPr lang="en-US" sz="4800" b="1" dirty="0">
                <a:solidFill>
                  <a:srgbClr val="C00000"/>
                </a:solidFill>
              </a:rPr>
              <a:t>4.Respond to their surroundings. </a:t>
            </a:r>
            <a:r>
              <a:rPr lang="en-US" sz="4800" dirty="0">
                <a:solidFill>
                  <a:srgbClr val="C00000"/>
                </a:solidFill>
              </a:rPr>
              <a:t/>
            </a:r>
            <a:br>
              <a:rPr lang="en-US" sz="4800" dirty="0">
                <a:solidFill>
                  <a:srgbClr val="C00000"/>
                </a:solidFill>
              </a:rPr>
            </a:br>
            <a:r>
              <a:rPr lang="en-US" sz="4800" b="1" dirty="0">
                <a:solidFill>
                  <a:srgbClr val="C00000"/>
                </a:solidFill>
              </a:rPr>
              <a:t>5</a:t>
            </a:r>
            <a:r>
              <a:rPr lang="en-US" sz="4800" dirty="0">
                <a:solidFill>
                  <a:srgbClr val="C00000"/>
                </a:solidFill>
              </a:rPr>
              <a:t>.</a:t>
            </a:r>
            <a:r>
              <a:rPr lang="en-US" sz="4800" b="1" dirty="0">
                <a:solidFill>
                  <a:srgbClr val="C00000"/>
                </a:solidFill>
              </a:rPr>
              <a:t>Grow and develop </a:t>
            </a:r>
            <a:r>
              <a:rPr lang="en-US" sz="4800" dirty="0">
                <a:solidFill>
                  <a:srgbClr val="C00000"/>
                </a:solidFill>
              </a:rPr>
              <a:t>(becoming more larger and complex). </a:t>
            </a:r>
            <a:br>
              <a:rPr lang="en-US" sz="4800" dirty="0">
                <a:solidFill>
                  <a:srgbClr val="C00000"/>
                </a:solidFill>
              </a:rPr>
            </a:br>
            <a:r>
              <a:rPr lang="en-US" sz="4800" b="1" dirty="0">
                <a:solidFill>
                  <a:srgbClr val="C00000"/>
                </a:solidFill>
              </a:rPr>
              <a:t>6.Reproduce </a:t>
            </a:r>
            <a:r>
              <a:rPr lang="en-US" sz="4800" dirty="0">
                <a:solidFill>
                  <a:srgbClr val="C00000"/>
                </a:solidFill>
              </a:rPr>
              <a:t>(Produce offspring). </a:t>
            </a:r>
            <a:r>
              <a:rPr lang="en-US" sz="4400" dirty="0">
                <a:solidFill>
                  <a:srgbClr val="FFC000"/>
                </a:solidFill>
              </a:rPr>
              <a:t/>
            </a:r>
            <a:br>
              <a:rPr lang="en-US" sz="4400" dirty="0">
                <a:solidFill>
                  <a:srgbClr val="FFC000"/>
                </a:solidFill>
              </a:rPr>
            </a:br>
            <a:endParaRPr lang="en-US" sz="4400" dirty="0">
              <a:solidFill>
                <a:srgbClr val="FFC000"/>
              </a:solidFill>
            </a:endParaRPr>
          </a:p>
        </p:txBody>
      </p:sp>
    </p:spTree>
    <p:extLst>
      <p:ext uri="{BB962C8B-B14F-4D97-AF65-F5344CB8AC3E}">
        <p14:creationId xmlns:p14="http://schemas.microsoft.com/office/powerpoint/2010/main" val="314781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32823"/>
            <a:ext cx="12192000" cy="1596177"/>
          </a:xfrm>
        </p:spPr>
        <p:txBody>
          <a:bodyPr>
            <a:noAutofit/>
          </a:bodyPr>
          <a:lstStyle/>
          <a:p>
            <a:pPr algn="l"/>
            <a:r>
              <a:rPr lang="en-US" sz="6000" b="1" dirty="0" smtClean="0">
                <a:solidFill>
                  <a:srgbClr val="C00000"/>
                </a:solidFill>
              </a:rPr>
              <a:t>All Living things have cells. </a:t>
            </a:r>
            <a:r>
              <a:rPr lang="en-US" sz="6000" b="1" dirty="0" smtClean="0">
                <a:solidFill>
                  <a:srgbClr val="002060"/>
                </a:solidFill>
              </a:rPr>
              <a:t/>
            </a:r>
            <a:br>
              <a:rPr lang="en-US" sz="6000" b="1" dirty="0" smtClean="0">
                <a:solidFill>
                  <a:srgbClr val="002060"/>
                </a:solidFill>
              </a:rPr>
            </a:br>
            <a:r>
              <a:rPr lang="en-US" sz="6000" b="1" dirty="0" smtClean="0">
                <a:solidFill>
                  <a:srgbClr val="002060"/>
                </a:solidFill>
              </a:rPr>
              <a:t>Unicellular- Organisms with one cell. </a:t>
            </a:r>
            <a:br>
              <a:rPr lang="en-US" sz="6000" b="1" dirty="0" smtClean="0">
                <a:solidFill>
                  <a:srgbClr val="002060"/>
                </a:solidFill>
              </a:rPr>
            </a:br>
            <a:r>
              <a:rPr lang="en-US" sz="6000" b="1" dirty="0" smtClean="0">
                <a:solidFill>
                  <a:srgbClr val="002060"/>
                </a:solidFill>
              </a:rPr>
              <a:t>Multicellular- Many cells.  </a:t>
            </a:r>
            <a:endParaRPr lang="en-US" sz="6000" b="1" dirty="0">
              <a:solidFill>
                <a:srgbClr val="002060"/>
              </a:solidFill>
            </a:endParaRPr>
          </a:p>
        </p:txBody>
      </p:sp>
      <p:pic>
        <p:nvPicPr>
          <p:cNvPr id="1026" name="Picture 2" descr="http://thumbs.dreamstime.com/z/human-body-cells-259625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4082" y="3505200"/>
            <a:ext cx="3974713" cy="3256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ardeningstudio.com/wp-content/uploads/animal-cells-6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56" y="3429000"/>
            <a:ext cx="3697990" cy="333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4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73" y="1204720"/>
            <a:ext cx="11582400" cy="1596177"/>
          </a:xfrm>
        </p:spPr>
        <p:txBody>
          <a:bodyPr>
            <a:noAutofit/>
          </a:bodyPr>
          <a:lstStyle/>
          <a:p>
            <a:pPr algn="l"/>
            <a:r>
              <a:rPr lang="en-US" sz="7200" b="1" dirty="0" smtClean="0">
                <a:solidFill>
                  <a:srgbClr val="C00000"/>
                </a:solidFill>
              </a:rPr>
              <a:t/>
            </a:r>
            <a:br>
              <a:rPr lang="en-US" sz="7200" b="1" dirty="0" smtClean="0">
                <a:solidFill>
                  <a:srgbClr val="C00000"/>
                </a:solidFill>
              </a:rPr>
            </a:br>
            <a:r>
              <a:rPr lang="en-US" sz="7200" b="1" dirty="0">
                <a:solidFill>
                  <a:srgbClr val="C00000"/>
                </a:solidFill>
              </a:rPr>
              <a:t/>
            </a:r>
            <a:br>
              <a:rPr lang="en-US" sz="7200" b="1" dirty="0">
                <a:solidFill>
                  <a:srgbClr val="C00000"/>
                </a:solidFill>
              </a:rPr>
            </a:br>
            <a:r>
              <a:rPr lang="en-US" sz="7200" b="1" dirty="0" smtClean="0">
                <a:solidFill>
                  <a:srgbClr val="C00000"/>
                </a:solidFill>
              </a:rPr>
              <a:t>Cells of living things are made of chemicals. </a:t>
            </a:r>
            <a:r>
              <a:rPr lang="en-US" sz="6000" b="1" dirty="0" smtClean="0">
                <a:solidFill>
                  <a:srgbClr val="C00000"/>
                </a:solidFill>
              </a:rPr>
              <a:t/>
            </a:r>
            <a:br>
              <a:rPr lang="en-US" sz="6000" b="1" dirty="0" smtClean="0">
                <a:solidFill>
                  <a:srgbClr val="C00000"/>
                </a:solidFill>
              </a:rPr>
            </a:br>
            <a:endParaRPr lang="en-US" sz="6000" b="1" dirty="0">
              <a:solidFill>
                <a:srgbClr val="C00000"/>
              </a:solidFill>
            </a:endParaRPr>
          </a:p>
        </p:txBody>
      </p:sp>
      <p:pic>
        <p:nvPicPr>
          <p:cNvPr id="2050" name="Picture 2" descr="http://thumbnails-visually.netdna-ssl.com/dna-structure_52dd0d46b00ba_w1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3200400"/>
            <a:ext cx="2923417" cy="29234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hunderboltkids.co.za/Grade6/01-life-and-living/images/gd-00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02809"/>
            <a:ext cx="6792576" cy="478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65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80" y="2065384"/>
            <a:ext cx="11343693" cy="1596177"/>
          </a:xfrm>
        </p:spPr>
        <p:txBody>
          <a:bodyPr>
            <a:noAutofit/>
          </a:bodyPr>
          <a:lstStyle/>
          <a:p>
            <a:pPr algn="l"/>
            <a:r>
              <a:rPr lang="en-US" sz="4400" b="1" dirty="0" smtClean="0">
                <a:solidFill>
                  <a:srgbClr val="C00000"/>
                </a:solidFill>
              </a:rPr>
              <a:t/>
            </a:r>
            <a:br>
              <a:rPr lang="en-US" sz="4400" b="1" dirty="0" smtClean="0">
                <a:solidFill>
                  <a:srgbClr val="C00000"/>
                </a:solidFill>
              </a:rPr>
            </a:br>
            <a:r>
              <a:rPr lang="en-US" sz="5400" b="1" dirty="0" smtClean="0">
                <a:solidFill>
                  <a:srgbClr val="C00000"/>
                </a:solidFill>
              </a:rPr>
              <a:t>All living things use energy</a:t>
            </a:r>
            <a:r>
              <a:rPr lang="en-US" sz="5400" b="1" dirty="0">
                <a:solidFill>
                  <a:srgbClr val="C00000"/>
                </a:solidFill>
              </a:rPr>
              <a:t/>
            </a:r>
            <a:br>
              <a:rPr lang="en-US" sz="5400" b="1" dirty="0">
                <a:solidFill>
                  <a:srgbClr val="C00000"/>
                </a:solidFill>
              </a:rPr>
            </a:br>
            <a:r>
              <a:rPr lang="en-US" sz="5400" b="1" dirty="0" smtClean="0">
                <a:solidFill>
                  <a:srgbClr val="002060"/>
                </a:solidFill>
              </a:rPr>
              <a:t>Organisms get energy from taking in and breaking down materials (use energy to grow and repair).</a:t>
            </a:r>
            <a:endParaRPr lang="en-US" sz="5400" b="1" dirty="0">
              <a:solidFill>
                <a:srgbClr val="002060"/>
              </a:solidFill>
            </a:endParaRPr>
          </a:p>
        </p:txBody>
      </p:sp>
      <p:pic>
        <p:nvPicPr>
          <p:cNvPr id="3074" name="Picture 2" descr="http://upload.wikimedia.org/wikipedia/commons/d/db/Photosynthesi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200400"/>
            <a:ext cx="2526145"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6ahaverfordgarden11.wikispaces.com/file/view/EnergyPyramid.gif/272409616/EnergyPyram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688857"/>
            <a:ext cx="4193773" cy="314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7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1828800"/>
            <a:ext cx="11921544" cy="1596177"/>
          </a:xfrm>
        </p:spPr>
        <p:txBody>
          <a:bodyPr>
            <a:noAutofit/>
          </a:bodyPr>
          <a:lstStyle/>
          <a:p>
            <a:pPr algn="l"/>
            <a:r>
              <a:rPr lang="en-US" sz="4800" b="1" dirty="0" smtClean="0">
                <a:solidFill>
                  <a:srgbClr val="C00000"/>
                </a:solidFill>
              </a:rPr>
              <a:t>Respond to surroundings </a:t>
            </a:r>
            <a:r>
              <a:rPr lang="en-US" sz="4800" b="1" dirty="0" smtClean="0"/>
              <a:t/>
            </a:r>
            <a:br>
              <a:rPr lang="en-US" sz="4800" b="1" dirty="0" smtClean="0"/>
            </a:br>
            <a:r>
              <a:rPr lang="en-US" sz="4800" b="1" dirty="0">
                <a:solidFill>
                  <a:srgbClr val="7030A0"/>
                </a:solidFill>
              </a:rPr>
              <a:t/>
            </a:r>
            <a:br>
              <a:rPr lang="en-US" sz="4800" b="1" dirty="0">
                <a:solidFill>
                  <a:srgbClr val="7030A0"/>
                </a:solidFill>
              </a:rPr>
            </a:br>
            <a:r>
              <a:rPr lang="en-US" sz="4800" b="1" dirty="0" smtClean="0">
                <a:solidFill>
                  <a:srgbClr val="7030A0"/>
                </a:solidFill>
              </a:rPr>
              <a:t>Stimulus- Change in surroundings. </a:t>
            </a:r>
            <a:br>
              <a:rPr lang="en-US" sz="4800" b="1" dirty="0" smtClean="0">
                <a:solidFill>
                  <a:srgbClr val="7030A0"/>
                </a:solidFill>
              </a:rPr>
            </a:br>
            <a:r>
              <a:rPr lang="en-US" sz="4800" b="1" dirty="0" smtClean="0">
                <a:solidFill>
                  <a:srgbClr val="7030A0"/>
                </a:solidFill>
              </a:rPr>
              <a:t>Response- an action or change in behavior. </a:t>
            </a:r>
            <a:endParaRPr lang="en-US" sz="4800" b="1" dirty="0">
              <a:solidFill>
                <a:srgbClr val="7030A0"/>
              </a:solidFill>
            </a:endParaRPr>
          </a:p>
        </p:txBody>
      </p:sp>
      <p:pic>
        <p:nvPicPr>
          <p:cNvPr id="4098" name="Picture 2" descr="http://meredithbond.com/blog/wp-content/uploads/2012/06/stimulus-response-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831766"/>
            <a:ext cx="3181081" cy="40757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lant respond to stimu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266735"/>
            <a:ext cx="4114799" cy="359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63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72" y="1668229"/>
            <a:ext cx="11127971" cy="1596177"/>
          </a:xfrm>
        </p:spPr>
        <p:txBody>
          <a:bodyPr>
            <a:noAutofit/>
          </a:bodyPr>
          <a:lstStyle/>
          <a:p>
            <a:pPr algn="l"/>
            <a:r>
              <a:rPr lang="en-US" sz="6000" b="1" dirty="0" smtClean="0">
                <a:solidFill>
                  <a:srgbClr val="C00000"/>
                </a:solidFill>
              </a:rPr>
              <a:t>Grow and develop </a:t>
            </a:r>
            <a:r>
              <a:rPr lang="en-US" sz="6000" b="1" dirty="0" smtClean="0"/>
              <a:t/>
            </a:r>
            <a:br>
              <a:rPr lang="en-US" sz="6000" b="1" dirty="0" smtClean="0"/>
            </a:br>
            <a:r>
              <a:rPr lang="en-US" sz="6000" b="1" dirty="0" smtClean="0"/>
              <a:t>Growth-becoming larger</a:t>
            </a:r>
            <a:br>
              <a:rPr lang="en-US" sz="6000" b="1" dirty="0" smtClean="0"/>
            </a:br>
            <a:r>
              <a:rPr lang="en-US" sz="6000" b="1" dirty="0" smtClean="0"/>
              <a:t>development- becoming complex</a:t>
            </a:r>
            <a:endParaRPr lang="en-US" sz="6000" b="1" dirty="0"/>
          </a:p>
        </p:txBody>
      </p:sp>
      <p:pic>
        <p:nvPicPr>
          <p:cNvPr id="5122" name="Picture 2" descr="http://www.child-development-guide.com/image-files/child-growth-and-develo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70" y="3259857"/>
            <a:ext cx="5317946" cy="32483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llenesq.com/wp-content/uploads/2014/04/African-American-students-in-a-classroom-Shutterst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158" y="3222066"/>
            <a:ext cx="5857875"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0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 xmlns:thm15="http://schemas.microsoft.com/office/thememl/2012/main" name="Theme1" id="{69F6921A-3A03-48D6-981B-256F563C4CED}" vid="{78AED844-9E0F-43A0-8906-F95BF47FA897}"/>
    </a:ext>
  </a:extLst>
</a:theme>
</file>

<file path=docProps/app.xml><?xml version="1.0" encoding="utf-8"?>
<Properties xmlns="http://schemas.openxmlformats.org/officeDocument/2006/extended-properties" xmlns:vt="http://schemas.openxmlformats.org/officeDocument/2006/docPropsVTypes">
  <Template>Theme1</Template>
  <TotalTime>2218</TotalTime>
  <Words>39</Words>
  <Application>Microsoft Office PowerPoint</Application>
  <PresentationFormat>Custom</PresentationFormat>
  <Paragraphs>14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Theme1</vt:lpstr>
      <vt:lpstr>   What am I learning? What are the characteristics of living things? Where do living things come from? What do living things need to survive?  Why am I learning it?  Living things are all around you and biology is the study of life. To learn about bio we need to be able to distinguish between what is living and non living things.     How will I know I’m successful? I can list the 6 characteristics of living things.  I can explain where living things come from.  I can list everything living things need to survive. </vt:lpstr>
      <vt:lpstr>Name some living things.   *All organisms share several important characteristics with all other living  things.  </vt:lpstr>
      <vt:lpstr>Do Now:   1. Pick up a piece of paper  2. Answer the following question  What makes something a living thing?  List at least 5 things</vt:lpstr>
      <vt:lpstr> *All Livings:  1.Have cellular organization (cells). 2. Contain similar chemicals (Made of chemicals ex. Water). 3.Use energy. 4.Respond to their surroundings.  5.Grow and develop (becoming more larger and complex).  6.Reproduce (Produce offspring).  </vt:lpstr>
      <vt:lpstr>All Living things have cells.  Unicellular- Organisms with one cell.  Multicellular- Many cells.  </vt:lpstr>
      <vt:lpstr>  Cells of living things are made of chemicals.  </vt:lpstr>
      <vt:lpstr> All living things use energy Organisms get energy from taking in and breaking down materials (use energy to grow and repair).</vt:lpstr>
      <vt:lpstr>Respond to surroundings   Stimulus- Change in surroundings.  Response- an action or change in behavior. </vt:lpstr>
      <vt:lpstr>Grow and develop  Growth-becoming larger development- becoming complex</vt:lpstr>
      <vt:lpstr>Reproduce Asexual- one parent and identical offspring. sexual- two parents new offspring. </vt:lpstr>
      <vt:lpstr>Where do Living things Come From? *Living things arise from other living things through reproduction   * People  believed in spontaneous generation *Took hundreds of years of experiments to convince that this could not occur.</vt:lpstr>
      <vt:lpstr>Redi’s Experiment </vt:lpstr>
      <vt:lpstr>Pasteur’s Experiment </vt:lpstr>
      <vt:lpstr>What do Living things need to survive *All living things have the same basic needs as you   *All living things must satisfy their basic needs of : 1. Food 2. Water  3. Living space (Shelter) 4. Stable internal conditions (Homeostasis)- ex. Body temp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1. In your table of contents line (6) write: What is Life  2. Copy down the (3) questions you must answer by the end of the lesson leave (6 lines) between each question 1. List the characteristics all living things share 2.  Explain where living things come from 3. Identify what all living things need to survive.  12/9/2014</dc:title>
  <dc:creator>Diamond</dc:creator>
  <cp:lastModifiedBy>Diamond Sanford</cp:lastModifiedBy>
  <cp:revision>40</cp:revision>
  <dcterms:created xsi:type="dcterms:W3CDTF">2014-01-03T17:23:25Z</dcterms:created>
  <dcterms:modified xsi:type="dcterms:W3CDTF">2016-11-18T18:16:51Z</dcterms:modified>
</cp:coreProperties>
</file>