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56" r:id="rId3"/>
    <p:sldId id="257" r:id="rId4"/>
    <p:sldId id="258" r:id="rId5"/>
    <p:sldId id="259" r:id="rId6"/>
    <p:sldId id="260" r:id="rId7"/>
    <p:sldId id="261" r:id="rId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74"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2480517"/>
            <a:ext cx="7117180" cy="1102519"/>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3583035"/>
            <a:ext cx="7117180" cy="646065"/>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6816EB-FA7E-44D3-B561-E7167DB8BD21}"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E8B5D-1059-4782-8B64-C0AB5F4855D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355521"/>
            <a:ext cx="7123080" cy="303857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6816EB-FA7E-44D3-B561-E7167DB8BD21}"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E8B5D-1059-4782-8B64-C0AB5F4855D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506792"/>
            <a:ext cx="1472962" cy="388899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506793"/>
            <a:ext cx="5467557" cy="388899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6816EB-FA7E-44D3-B561-E7167DB8BD21}"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E8B5D-1059-4782-8B64-C0AB5F4855D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6816EB-FA7E-44D3-B561-E7167DB8BD21}"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E8B5D-1059-4782-8B64-C0AB5F4855D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2481436"/>
            <a:ext cx="7117178" cy="11016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3583036"/>
            <a:ext cx="7117178" cy="6453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6816EB-FA7E-44D3-B561-E7167DB8BD21}"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E8B5D-1059-4782-8B64-C0AB5F4855D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506794"/>
            <a:ext cx="7123080" cy="693356"/>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3" y="1357312"/>
            <a:ext cx="3471277" cy="3038476"/>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357312"/>
            <a:ext cx="3469242" cy="3038477"/>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36816EB-FA7E-44D3-B561-E7167DB8BD21}"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E8B5D-1059-4782-8B64-C0AB5F4855D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5" y="1359695"/>
            <a:ext cx="3132495" cy="43219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3" y="1791892"/>
            <a:ext cx="3471277" cy="2603896"/>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84078" y="1359695"/>
            <a:ext cx="3150476" cy="43219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1" y="1791892"/>
            <a:ext cx="3471275" cy="2603896"/>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6816EB-FA7E-44D3-B561-E7167DB8BD21}" type="datetimeFigureOut">
              <a:rPr lang="en-US" smtClean="0"/>
              <a:t>12/5/2016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8E8B5D-1059-4782-8B64-C0AB5F4855D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6816EB-FA7E-44D3-B561-E7167DB8BD21}" type="datetimeFigureOut">
              <a:rPr lang="en-US" smtClean="0"/>
              <a:t>12/5/2016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8E8B5D-1059-4782-8B64-C0AB5F4855D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6816EB-FA7E-44D3-B561-E7167DB8BD21}" type="datetimeFigureOut">
              <a:rPr lang="en-US" smtClean="0"/>
              <a:t>12/5/2016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8E8B5D-1059-4782-8B64-C0AB5F4855D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334566"/>
            <a:ext cx="2660650" cy="889396"/>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5" y="334566"/>
            <a:ext cx="4279869" cy="406122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223962"/>
            <a:ext cx="2660650" cy="317182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6816EB-FA7E-44D3-B561-E7167DB8BD21}"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E8B5D-1059-4782-8B64-C0AB5F4855D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040293"/>
            <a:ext cx="3481387" cy="834941"/>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1875234"/>
            <a:ext cx="3481387" cy="189765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6816EB-FA7E-44D3-B561-E7167DB8BD21}"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E8B5D-1059-4782-8B64-C0AB5F4855D5}" type="slidenum">
              <a:rPr lang="en-US" smtClean="0"/>
              <a:t>‹#›</a:t>
            </a:fld>
            <a:endParaRPr lang="en-US"/>
          </a:p>
        </p:txBody>
      </p:sp>
      <p:sp>
        <p:nvSpPr>
          <p:cNvPr id="32" name="Oval 31"/>
          <p:cNvSpPr/>
          <p:nvPr/>
        </p:nvSpPr>
        <p:spPr>
          <a:xfrm>
            <a:off x="5479248" y="1077646"/>
            <a:ext cx="1086653" cy="814990"/>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2" y="1058844"/>
            <a:ext cx="830365" cy="622774"/>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420841"/>
            <a:ext cx="602364" cy="45177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358485"/>
            <a:ext cx="489588" cy="367191"/>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3" y="1562570"/>
            <a:ext cx="256601" cy="19245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2" y="744807"/>
            <a:ext cx="256601" cy="19245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7" y="1420841"/>
            <a:ext cx="197439" cy="14807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2" y="795445"/>
            <a:ext cx="197439" cy="14807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200150"/>
            <a:ext cx="3429000" cy="257175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3" y="506794"/>
            <a:ext cx="7125113" cy="693356"/>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355521"/>
            <a:ext cx="7125112" cy="3038578"/>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4463858"/>
            <a:ext cx="2133600" cy="273844"/>
          </a:xfrm>
          <a:prstGeom prst="rect">
            <a:avLst/>
          </a:prstGeom>
        </p:spPr>
        <p:txBody>
          <a:bodyPr vert="horz" lIns="91440" tIns="45720" rIns="91440" bIns="45720" rtlCol="0" anchor="b"/>
          <a:lstStyle>
            <a:lvl1pPr algn="r">
              <a:defRPr sz="900">
                <a:solidFill>
                  <a:schemeClr val="tx2"/>
                </a:solidFill>
              </a:defRPr>
            </a:lvl1pPr>
          </a:lstStyle>
          <a:p>
            <a:fld id="{D36816EB-FA7E-44D3-B561-E7167DB8BD21}" type="datetimeFigureOut">
              <a:rPr lang="en-US" smtClean="0"/>
              <a:t>12/5/2016</a:t>
            </a:fld>
            <a:endParaRPr lang="en-US"/>
          </a:p>
        </p:txBody>
      </p:sp>
      <p:sp>
        <p:nvSpPr>
          <p:cNvPr id="5" name="Footer Placeholder 4"/>
          <p:cNvSpPr>
            <a:spLocks noGrp="1"/>
          </p:cNvSpPr>
          <p:nvPr>
            <p:ph type="ftr" sz="quarter" idx="3"/>
          </p:nvPr>
        </p:nvSpPr>
        <p:spPr>
          <a:xfrm>
            <a:off x="1180946" y="4463858"/>
            <a:ext cx="5256399" cy="273844"/>
          </a:xfrm>
          <a:prstGeom prst="rect">
            <a:avLst/>
          </a:prstGeom>
        </p:spPr>
        <p:txBody>
          <a:bodyPr vert="horz" lIns="91440" tIns="45720" rIns="91440" bIns="45720" rtlCol="0" anchor="b"/>
          <a:lstStyle>
            <a:lvl1pPr algn="l">
              <a:defRPr sz="900">
                <a:solidFill>
                  <a:schemeClr val="tx2"/>
                </a:solidFill>
              </a:defRPr>
            </a:lvl1pPr>
          </a:lstStyle>
          <a:p>
            <a:endParaRPr lang="en-US"/>
          </a:p>
        </p:txBody>
      </p:sp>
      <p:sp>
        <p:nvSpPr>
          <p:cNvPr id="6" name="Slide Number Placeholder 5"/>
          <p:cNvSpPr>
            <a:spLocks noGrp="1"/>
          </p:cNvSpPr>
          <p:nvPr>
            <p:ph type="sldNum" sz="quarter" idx="4"/>
          </p:nvPr>
        </p:nvSpPr>
        <p:spPr>
          <a:xfrm>
            <a:off x="572659" y="4463858"/>
            <a:ext cx="608287" cy="273844"/>
          </a:xfrm>
          <a:prstGeom prst="rect">
            <a:avLst/>
          </a:prstGeom>
        </p:spPr>
        <p:txBody>
          <a:bodyPr vert="horz" lIns="91440" tIns="45720" rIns="91440" bIns="45720" rtlCol="0" anchor="b"/>
          <a:lstStyle>
            <a:lvl1pPr algn="l">
              <a:defRPr sz="1800">
                <a:solidFill>
                  <a:schemeClr val="tx2"/>
                </a:solidFill>
              </a:defRPr>
            </a:lvl1pPr>
          </a:lstStyle>
          <a:p>
            <a:fld id="{CC8E8B5D-1059-4782-8B64-C0AB5F4855D5}" type="slidenum">
              <a:rPr lang="en-US" smtClean="0"/>
              <a:t>‹#›</a:t>
            </a:fld>
            <a:endParaRPr lang="en-US"/>
          </a:p>
        </p:txBody>
      </p:sp>
      <p:grpSp>
        <p:nvGrpSpPr>
          <p:cNvPr id="61" name="Group 60"/>
          <p:cNvGrpSpPr/>
          <p:nvPr/>
        </p:nvGrpSpPr>
        <p:grpSpPr>
          <a:xfrm>
            <a:off x="-33595" y="1"/>
            <a:ext cx="9177595" cy="51434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gif"/></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76350"/>
            <a:ext cx="9144000" cy="693356"/>
          </a:xfrm>
        </p:spPr>
        <p:txBody>
          <a:bodyPr/>
          <a:lstStyle/>
          <a:p>
            <a:r>
              <a:rPr lang="en-US" b="1" dirty="0" smtClean="0"/>
              <a:t/>
            </a:r>
            <a:br>
              <a:rPr lang="en-US" b="1" dirty="0" smtClean="0"/>
            </a:br>
            <a:r>
              <a:rPr lang="en-US" b="1" dirty="0" smtClean="0"/>
              <a:t>Do Now</a:t>
            </a:r>
            <a:br>
              <a:rPr lang="en-US" b="1" dirty="0" smtClean="0"/>
            </a:br>
            <a:r>
              <a:rPr lang="en-US" b="1" dirty="0" smtClean="0"/>
              <a:t>1. Pick up one of each slip of paper </a:t>
            </a:r>
            <a:br>
              <a:rPr lang="en-US" b="1" dirty="0" smtClean="0"/>
            </a:br>
            <a:r>
              <a:rPr lang="en-US" b="1" dirty="0" smtClean="0"/>
              <a:t>2. Cut the white edges (see image)</a:t>
            </a:r>
            <a:br>
              <a:rPr lang="en-US" b="1" dirty="0" smtClean="0"/>
            </a:br>
            <a:r>
              <a:rPr lang="en-US" b="1" dirty="0" smtClean="0"/>
              <a:t>4. Place each image on your desk in order from smallest to largest. </a:t>
            </a:r>
            <a:br>
              <a:rPr lang="en-US" b="1" dirty="0" smtClean="0"/>
            </a:br>
            <a:r>
              <a:rPr lang="en-US" b="1" dirty="0" smtClean="0"/>
              <a:t>5. </a:t>
            </a:r>
            <a:r>
              <a:rPr lang="en-US" b="1" dirty="0"/>
              <a:t>C</a:t>
            </a:r>
            <a:r>
              <a:rPr lang="en-US" b="1" dirty="0" smtClean="0"/>
              <a:t>olor the images.</a:t>
            </a:r>
            <a:br>
              <a:rPr lang="en-US" b="1" dirty="0" smtClean="0"/>
            </a:br>
            <a:r>
              <a:rPr lang="en-US" b="1" dirty="0" smtClean="0"/>
              <a:t>*Do not cut images in half*</a:t>
            </a:r>
            <a:br>
              <a:rPr lang="en-US" b="1" dirty="0" smtClean="0"/>
            </a:br>
            <a:endParaRPr lang="en-US" b="1"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70754" t="7731" r="14283" b="11286"/>
          <a:stretch/>
        </p:blipFill>
        <p:spPr>
          <a:xfrm>
            <a:off x="8044625" y="1885892"/>
            <a:ext cx="1099375" cy="3257608"/>
          </a:xfrm>
          <a:prstGeom prst="rect">
            <a:avLst/>
          </a:prstGeom>
        </p:spPr>
      </p:pic>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403" t="10438" r="71194" b="11399"/>
          <a:stretch/>
        </p:blipFill>
        <p:spPr>
          <a:xfrm>
            <a:off x="6781800" y="2321343"/>
            <a:ext cx="949811" cy="2822157"/>
          </a:xfrm>
          <a:prstGeom prst="rect">
            <a:avLst/>
          </a:prstGeom>
        </p:spPr>
      </p:pic>
    </p:spTree>
    <p:extLst>
      <p:ext uri="{BB962C8B-B14F-4D97-AF65-F5344CB8AC3E}">
        <p14:creationId xmlns:p14="http://schemas.microsoft.com/office/powerpoint/2010/main" val="3713388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45" y="3486150"/>
            <a:ext cx="5410200" cy="1102519"/>
          </a:xfrm>
        </p:spPr>
        <p:txBody>
          <a:bodyPr/>
          <a:lstStyle/>
          <a:p>
            <a:r>
              <a:rPr lang="en-US" b="1" dirty="0" smtClean="0"/>
              <a:t>Take out a piece of paper and create the following chart. </a:t>
            </a:r>
            <a:r>
              <a:rPr lang="en-US" b="1" dirty="0"/>
              <a:t/>
            </a:r>
            <a:br>
              <a:rPr lang="en-US" b="1" dirty="0"/>
            </a:br>
            <a:r>
              <a:rPr lang="en-US" b="1" dirty="0" smtClean="0"/>
              <a:t/>
            </a:r>
            <a:br>
              <a:rPr lang="en-US" b="1" dirty="0" smtClean="0"/>
            </a:br>
            <a:r>
              <a:rPr lang="en-US" b="1" dirty="0" smtClean="0"/>
              <a:t>Cut your paper into 5 flaps</a:t>
            </a:r>
            <a:endParaRPr lang="en-US" b="1" dirty="0"/>
          </a:p>
        </p:txBody>
      </p:sp>
      <p:pic>
        <p:nvPicPr>
          <p:cNvPr id="1026" name="Picture 2" descr="Image result for hierarchy of cells to organisms folda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266700"/>
            <a:ext cx="36576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464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Cells</a:t>
            </a:r>
            <a:r>
              <a:rPr lang="en-US" dirty="0" smtClean="0"/>
              <a:t> </a:t>
            </a:r>
            <a:endParaRPr lang="en-US" dirty="0"/>
          </a:p>
        </p:txBody>
      </p:sp>
      <p:pic>
        <p:nvPicPr>
          <p:cNvPr id="2050" name="Picture 2" descr="C:\Users\diamond_johnson\AppData\Local\Microsoft\Windows\Temporary Internet Files\Content.IE5\2D259TYF\CellLabelin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09550"/>
            <a:ext cx="4249890" cy="28003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iamond_johnson\AppData\Local\Microsoft\Windows\Temporary Internet Files\Content.IE5\29MRP1GA\Red_blood_cell[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1267" y="3181350"/>
            <a:ext cx="1972733" cy="14795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diamond_johnson\AppData\Local\Microsoft\Windows\Temporary Internet Files\Content.IE5\29MRP1GA\Nervous%20Cell[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87" y="1342478"/>
            <a:ext cx="3581400" cy="223837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diamond_johnson\AppData\Local\Microsoft\Windows\Temporary Internet Files\Content.IE5\2D259TYF\47399000dy5[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2520403"/>
            <a:ext cx="4362450" cy="249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657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223" y="209550"/>
            <a:ext cx="8686799" cy="1074356"/>
          </a:xfrm>
        </p:spPr>
        <p:txBody>
          <a:bodyPr/>
          <a:lstStyle/>
          <a:p>
            <a:r>
              <a:rPr lang="en-US" sz="4400" b="1" dirty="0" smtClean="0"/>
              <a:t>Tissue-Group of cells working together </a:t>
            </a:r>
            <a:endParaRPr lang="en-US" sz="4400" b="1" dirty="0"/>
          </a:p>
        </p:txBody>
      </p:sp>
      <p:pic>
        <p:nvPicPr>
          <p:cNvPr id="3074" name="Picture 2" descr="C:\Users\diamond_johnson\AppData\Local\Microsoft\Windows\Temporary Internet Files\Content.IE5\29MRP1GA\areolar-300x3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981" y="2495550"/>
            <a:ext cx="194310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diamond_johnson\AppData\Local\Microsoft\Windows\Temporary Internet Files\Content.IE5\CALAW5F4\tissu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04950"/>
            <a:ext cx="40767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diamond_johnson\AppData\Local\Microsoft\Windows\Temporary Internet Files\Content.IE5\CALAW5F4\27-02[1].gif"/>
          <p:cNvPicPr>
            <a:picLocks noChangeAspect="1" noChangeArrowheads="1"/>
          </p:cNvPicPr>
          <p:nvPr/>
        </p:nvPicPr>
        <p:blipFill rotWithShape="1">
          <a:blip r:embed="rId4">
            <a:extLst>
              <a:ext uri="{28A0092B-C50C-407E-A947-70E740481C1C}">
                <a14:useLocalDpi xmlns:a14="http://schemas.microsoft.com/office/drawing/2010/main" val="0"/>
              </a:ext>
            </a:extLst>
          </a:blip>
          <a:srcRect r="59668" b="39935"/>
          <a:stretch/>
        </p:blipFill>
        <p:spPr bwMode="auto">
          <a:xfrm>
            <a:off x="2762742" y="2062737"/>
            <a:ext cx="2016837" cy="2465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847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90550"/>
            <a:ext cx="7125113" cy="693356"/>
          </a:xfrm>
        </p:spPr>
        <p:txBody>
          <a:bodyPr/>
          <a:lstStyle/>
          <a:p>
            <a:r>
              <a:rPr lang="en-US" sz="4400" b="1" dirty="0" smtClean="0"/>
              <a:t>Organ-Group of tissues working together</a:t>
            </a:r>
            <a:endParaRPr lang="en-US" sz="4400" b="1" dirty="0"/>
          </a:p>
        </p:txBody>
      </p:sp>
      <p:pic>
        <p:nvPicPr>
          <p:cNvPr id="4098" name="Picture 2" descr="C:\Users\diamond_johnson\AppData\Local\Microsoft\Windows\Temporary Internet Files\Content.IE5\2D259TYF\apparato-digerent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57350"/>
            <a:ext cx="3369949" cy="198596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diamond_johnson\AppData\Local\Microsoft\Windows\Temporary Internet Files\Content.IE5\N6WZ9M8P\15174-illustration-of-a-pair-of-lungs-pv[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869" y="2670035"/>
            <a:ext cx="2373022" cy="234577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diamond_johnson\AppData\Local\Microsoft\Windows\Temporary Internet Files\Content.IE5\CALAW5F4\liver[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1904" y="3105150"/>
            <a:ext cx="2139696" cy="142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135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90550"/>
            <a:ext cx="7125113" cy="540956"/>
          </a:xfrm>
        </p:spPr>
        <p:txBody>
          <a:bodyPr/>
          <a:lstStyle/>
          <a:p>
            <a:r>
              <a:rPr lang="en-US" sz="4000" b="1" dirty="0" smtClean="0"/>
              <a:t>Organ system- Group of organs working together </a:t>
            </a:r>
            <a:endParaRPr lang="en-US" sz="4000" b="1" dirty="0"/>
          </a:p>
        </p:txBody>
      </p:sp>
      <p:pic>
        <p:nvPicPr>
          <p:cNvPr id="5122" name="Picture 2" descr="C:\Users\diamond_johnson\AppData\Local\Microsoft\Windows\Temporary Internet Files\Content.IE5\CALAW5F4\cute_digestive_system_by_bentlie-d4i371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971550"/>
            <a:ext cx="2419350" cy="241935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diamond_johnson\AppData\Local\Microsoft\Windows\Temporary Internet Files\Content.IE5\29MRP1GA\homeim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428750"/>
            <a:ext cx="2671276" cy="264726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diamond_johnson\AppData\Local\Microsoft\Windows\Temporary Internet Files\Content.IE5\2D259TYF\science_nervous_system[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053" y="1809750"/>
            <a:ext cx="2235272" cy="3330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098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06794"/>
            <a:ext cx="8991599" cy="693356"/>
          </a:xfrm>
        </p:spPr>
        <p:txBody>
          <a:bodyPr/>
          <a:lstStyle/>
          <a:p>
            <a:r>
              <a:rPr lang="en-US" sz="4000" b="1" dirty="0" smtClean="0"/>
              <a:t>Organism- the most complex. A group of organ systems working together</a:t>
            </a:r>
            <a:endParaRPr lang="en-US" sz="4000" b="1" dirty="0"/>
          </a:p>
        </p:txBody>
      </p:sp>
      <p:pic>
        <p:nvPicPr>
          <p:cNvPr id="6146" name="Picture 2" descr="C:\Users\diamond_johnson\AppData\Local\Microsoft\Windows\Temporary Internet Files\Content.IE5\29MRP1GA\0511-0904-1500-5561_Cartoon_of_a_Happy_Butterfly_clipart_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809750"/>
            <a:ext cx="1750000" cy="1735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diamond_johnson\AppData\Local\Microsoft\Windows\Temporary Internet Files\Content.IE5\CALAW5F4\27-02[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962150"/>
            <a:ext cx="3705225" cy="3041813"/>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diamond_johnson\AppData\Local\Microsoft\Windows\Temporary Internet Files\Content.IE5\29MRP1GA\tissueorganssystems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3567741"/>
            <a:ext cx="3262083" cy="149081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diamond_johnson\AppData\Local\Microsoft\Windows\Temporary Internet Files\Content.IE5\2D259TYF\loew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8301" y="1994927"/>
            <a:ext cx="1147397" cy="1153646"/>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C:\Users\diamond_johnson\AppData\Local\Microsoft\Windows\Temporary Internet Files\Content.IE5\N6WZ9M8P\12061-illustration-of-a-bat-pv[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359219">
            <a:off x="4709477" y="1643356"/>
            <a:ext cx="2673403" cy="1356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462942"/>
      </p:ext>
    </p:extLst>
  </p:cSld>
  <p:clrMapOvr>
    <a:masterClrMapping/>
  </p:clrMapOvr>
</p:sld>
</file>

<file path=ppt/theme/theme1.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TM02455610[[fn=Autumn]]</Template>
  <TotalTime>317</TotalTime>
  <Words>42</Words>
  <Application>Microsoft Office PowerPoint</Application>
  <PresentationFormat>On-screen Show (16:9)</PresentationFormat>
  <Paragraphs>7</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Autumn</vt:lpstr>
      <vt:lpstr> Do Now 1. Pick up one of each slip of paper  2. Cut the white edges (see image) 4. Place each image on your desk in order from smallest to largest.  5. Color the images. *Do not cut images in half* </vt:lpstr>
      <vt:lpstr>Take out a piece of paper and create the following chart.   Cut your paper into 5 flaps</vt:lpstr>
      <vt:lpstr>Cells </vt:lpstr>
      <vt:lpstr>Tissue-Group of cells working together </vt:lpstr>
      <vt:lpstr>Organ-Group of tissues working together</vt:lpstr>
      <vt:lpstr>Organ system- Group of organs working together </vt:lpstr>
      <vt:lpstr>Organism- the most complex. A group of organ systems working together</vt:lpstr>
    </vt:vector>
  </TitlesOfParts>
  <Company>Durham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Diamond Sanford</dc:creator>
  <cp:lastModifiedBy>Diamond Sanford</cp:lastModifiedBy>
  <cp:revision>6</cp:revision>
  <dcterms:created xsi:type="dcterms:W3CDTF">2016-12-05T12:54:49Z</dcterms:created>
  <dcterms:modified xsi:type="dcterms:W3CDTF">2016-12-05T18:12:04Z</dcterms:modified>
</cp:coreProperties>
</file>