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31"/>
  </p:notesMasterIdLst>
  <p:sldIdLst>
    <p:sldId id="283" r:id="rId2"/>
    <p:sldId id="28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84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3972478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9" name="Shape 2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9" name="Shape 2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3" name="Shape 2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9" name="Shape 2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9" name="Shape 3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9" name="Shape 3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5" name="Shape 3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1" name="Shape 3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7" name="Shape 3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3" name="Shape 3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4" name="Shape 3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99FF"/>
            </a:gs>
            <a:gs pos="50000">
              <a:srgbClr val="FFEFFF"/>
            </a:gs>
            <a:gs pos="100000">
              <a:srgbClr val="FF99FF"/>
            </a:gs>
          </a:gsLst>
          <a:lin ang="18900000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>
          <a:xfrm>
            <a:off x="-17585" y="1371600"/>
            <a:ext cx="9161585" cy="1404938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US" altLang="en-US" b="1" dirty="0">
                <a:ea typeface="ＭＳ Ｐゴシック" charset="-128"/>
              </a:rPr>
              <a:t>Do Now: </a:t>
            </a:r>
            <a:r>
              <a:rPr lang="en-US" altLang="en-US" b="1" dirty="0" smtClean="0">
                <a:ea typeface="ＭＳ Ｐゴシック" charset="-128"/>
              </a:rPr>
              <a:t>3/21</a:t>
            </a:r>
            <a:r>
              <a:rPr lang="en-US" altLang="en-US" b="1" dirty="0">
                <a:ea typeface="ＭＳ Ｐゴシック" charset="-128"/>
              </a:rPr>
              <a:t/>
            </a:r>
            <a:br>
              <a:rPr lang="en-US" altLang="en-US" b="1" dirty="0">
                <a:ea typeface="ＭＳ Ｐゴシック" charset="-128"/>
              </a:rPr>
            </a:br>
            <a:r>
              <a:rPr lang="en-US" altLang="en-US" b="1" dirty="0">
                <a:ea typeface="ＭＳ Ｐゴシック" charset="-128"/>
              </a:rPr>
              <a:t>1. </a:t>
            </a:r>
            <a:r>
              <a:rPr lang="en-US" altLang="en-US" b="1" dirty="0" smtClean="0">
                <a:ea typeface="ＭＳ Ｐゴシック" charset="-128"/>
              </a:rPr>
              <a:t>Pick up a half sheet of paper </a:t>
            </a:r>
            <a:br>
              <a:rPr lang="en-US" altLang="en-US" b="1" dirty="0" smtClean="0">
                <a:ea typeface="ＭＳ Ｐゴシック" charset="-128"/>
              </a:rPr>
            </a:br>
            <a:r>
              <a:rPr lang="en-US" altLang="en-US" b="1" dirty="0" smtClean="0">
                <a:ea typeface="ＭＳ Ｐゴシック" charset="-128"/>
              </a:rPr>
              <a:t>2. Flip over to back </a:t>
            </a:r>
            <a:br>
              <a:rPr lang="en-US" altLang="en-US" b="1" dirty="0" smtClean="0">
                <a:ea typeface="ＭＳ Ｐゴシック" charset="-128"/>
              </a:rPr>
            </a:br>
            <a:r>
              <a:rPr lang="en-US" altLang="en-US" b="1" dirty="0" smtClean="0">
                <a:solidFill>
                  <a:srgbClr val="C00000"/>
                </a:solidFill>
                <a:ea typeface="ＭＳ Ｐゴシック" charset="-128"/>
              </a:rPr>
              <a:t>3. Answer the following: </a:t>
            </a:r>
            <a:br>
              <a:rPr lang="en-US" altLang="en-US" b="1" dirty="0" smtClean="0">
                <a:solidFill>
                  <a:srgbClr val="C00000"/>
                </a:solidFill>
                <a:ea typeface="ＭＳ Ｐゴシック" charset="-128"/>
              </a:rPr>
            </a:br>
            <a:r>
              <a:rPr lang="en-US" altLang="en-US" b="1" dirty="0" smtClean="0">
                <a:solidFill>
                  <a:srgbClr val="C00000"/>
                </a:solidFill>
                <a:ea typeface="ＭＳ Ｐゴシック" charset="-128"/>
              </a:rPr>
              <a:t>How many feet are in 34 yards? </a:t>
            </a:r>
            <a:r>
              <a:rPr lang="en-US" altLang="en-US" sz="3150" b="1" dirty="0">
                <a:solidFill>
                  <a:srgbClr val="FF0000"/>
                </a:solidFill>
                <a:ea typeface="ＭＳ Ｐゴシック" charset="-128"/>
              </a:rPr>
              <a:t/>
            </a:r>
            <a:br>
              <a:rPr lang="en-US" altLang="en-US" sz="3150" b="1" dirty="0">
                <a:solidFill>
                  <a:srgbClr val="FF0000"/>
                </a:solidFill>
                <a:ea typeface="ＭＳ Ｐゴシック" charset="-128"/>
              </a:rPr>
            </a:br>
            <a:r>
              <a:rPr lang="en-US" altLang="en-US" sz="3150" b="1" dirty="0">
                <a:solidFill>
                  <a:srgbClr val="FF0000"/>
                </a:solidFill>
                <a:ea typeface="ＭＳ Ｐゴシック" charset="-128"/>
              </a:rPr>
              <a:t/>
            </a:r>
            <a:br>
              <a:rPr lang="en-US" altLang="en-US" sz="3150" b="1" dirty="0">
                <a:solidFill>
                  <a:srgbClr val="FF0000"/>
                </a:solidFill>
                <a:ea typeface="ＭＳ Ｐゴシック" charset="-128"/>
              </a:rPr>
            </a:br>
            <a:r>
              <a:rPr lang="en-US" altLang="en-US" sz="2700" b="1" dirty="0">
                <a:ea typeface="ＭＳ Ｐゴシック" charset="-128"/>
              </a:rPr>
              <a:t/>
            </a:r>
            <a:br>
              <a:rPr lang="en-US" altLang="en-US" sz="2700" b="1" dirty="0">
                <a:ea typeface="ＭＳ Ｐゴシック" charset="-128"/>
              </a:rPr>
            </a:br>
            <a:endParaRPr lang="en-US" altLang="en-US" sz="2700" b="1" dirty="0">
              <a:solidFill>
                <a:srgbClr val="FFFF00"/>
              </a:solidFill>
              <a:ea typeface="ＭＳ Ｐゴシック" charset="-128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473504"/>
              </p:ext>
            </p:extLst>
          </p:nvPr>
        </p:nvGraphicFramePr>
        <p:xfrm>
          <a:off x="0" y="3200401"/>
          <a:ext cx="2887662" cy="28590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7662"/>
              </a:tblGrid>
              <a:tr h="5178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</a:rPr>
                        <a:t>Agenda</a:t>
                      </a:r>
                      <a:endParaRPr lang="en-US" sz="3200" dirty="0">
                        <a:solidFill>
                          <a:schemeClr val="accent5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02" marR="16102" marT="0" marB="0"/>
                </a:tc>
              </a:tr>
              <a:tr h="2301562">
                <a:tc>
                  <a:txBody>
                    <a:bodyPr/>
                    <a:lstStyle/>
                    <a:p>
                      <a:pPr marL="514350" marR="0" indent="-5143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3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Brain pop</a:t>
                      </a:r>
                    </a:p>
                    <a:p>
                      <a:pPr marL="514350" marR="0" indent="-5143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3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Metric conversions</a:t>
                      </a:r>
                    </a:p>
                    <a:p>
                      <a:pPr marL="514350" marR="0" indent="-5143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3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Practice</a:t>
                      </a:r>
                      <a:endParaRPr lang="en-US" sz="3200" baseline="0" dirty="0" smtClean="0">
                        <a:solidFill>
                          <a:schemeClr val="accent5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02" marR="16102" marT="0" marB="0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486437"/>
              </p:ext>
            </p:extLst>
          </p:nvPr>
        </p:nvGraphicFramePr>
        <p:xfrm>
          <a:off x="5638800" y="5657039"/>
          <a:ext cx="3352800" cy="11884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52800"/>
              </a:tblGrid>
              <a:tr h="3459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Homework</a:t>
                      </a:r>
                      <a:endParaRPr lang="en-US" sz="2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04" marR="16104" marT="0" marB="0"/>
                </a:tc>
              </a:tr>
              <a:tr h="797084">
                <a:tc>
                  <a:txBody>
                    <a:bodyPr/>
                    <a:lstStyle/>
                    <a:p>
                      <a:pPr marL="514350" marR="0" indent="-51435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NONE</a:t>
                      </a:r>
                      <a:endParaRPr lang="en-US" sz="2800" baseline="0" dirty="0" smtClean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04" marR="16104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921071"/>
              </p:ext>
            </p:extLst>
          </p:nvPr>
        </p:nvGraphicFramePr>
        <p:xfrm>
          <a:off x="2971800" y="3048000"/>
          <a:ext cx="6019800" cy="26741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19800"/>
              </a:tblGrid>
              <a:tr h="3114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Objective</a:t>
                      </a:r>
                      <a:endParaRPr lang="en-US" sz="2100" dirty="0">
                        <a:solidFill>
                          <a:schemeClr val="accent5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04" marR="16104" marT="0" marB="0"/>
                </a:tc>
              </a:tr>
              <a:tr h="983998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can identify the systems used around the world (Metrics = SI; English = USA)</a:t>
                      </a:r>
                    </a:p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can list the prefixes and determine how many of one are needed to create another (mm in one cm)</a:t>
                      </a:r>
                    </a:p>
                  </a:txBody>
                  <a:tcPr marL="16104" marR="1610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84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8839200" cy="57943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>
                <a:latin typeface="Times New Roman" pitchFamily="18" charset="0"/>
              </a:rPr>
              <a:t>English &amp; Metric Conversions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812925" y="3160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pic>
        <p:nvPicPr>
          <p:cNvPr id="4140" name="Picture 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3" t="37962" r="7639" b="29630"/>
          <a:stretch>
            <a:fillRect/>
          </a:stretch>
        </p:blipFill>
        <p:spPr bwMode="auto">
          <a:xfrm>
            <a:off x="76200" y="914400"/>
            <a:ext cx="90678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41" name="Picture 4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3" t="43518" r="5432" b="19444"/>
          <a:stretch>
            <a:fillRect/>
          </a:stretch>
        </p:blipFill>
        <p:spPr bwMode="auto">
          <a:xfrm>
            <a:off x="381000" y="3810000"/>
            <a:ext cx="8534400" cy="274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27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44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44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MOTION</a:t>
            </a:r>
          </a:p>
        </p:txBody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228600" y="1447800"/>
            <a:ext cx="7467600" cy="5257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is motion? How can you describe the motion of different objects? What does all motion have in common?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As each object is shown, think about how you would describe its motion.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Try to be thinking of a definition for motion that would fit all the different items!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00" name="Shape 200" descr="Rabbit-01-jun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29400" y="-152400"/>
            <a:ext cx="1828800" cy="17478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Shape 201" descr="baseball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391400" y="3200400"/>
            <a:ext cx="1219199" cy="1219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is it moving?</a:t>
            </a:r>
          </a:p>
        </p:txBody>
      </p:sp>
      <p:pic>
        <p:nvPicPr>
          <p:cNvPr id="207" name="Shape 207" descr="runni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4400" y="1828800"/>
            <a:ext cx="806450" cy="1695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Shape 208" descr="dance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67400" y="2438400"/>
            <a:ext cx="838199" cy="838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Shape 209" descr="dance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181600" y="2286000"/>
            <a:ext cx="990599" cy="990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Shape 210" descr="boat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438400" y="1668461"/>
            <a:ext cx="2286000" cy="17764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Shape 211" descr="cycle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239000" y="1905000"/>
            <a:ext cx="1371599" cy="1371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Shape 212" descr="bball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52400" y="3962400"/>
            <a:ext cx="1157287" cy="2514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Shape 213" descr="clock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905000" y="4495800"/>
            <a:ext cx="1524000" cy="1403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Shape 214" descr="earth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962400" y="4495800"/>
            <a:ext cx="1447800" cy="1344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Shape 215" descr="fan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5867400" y="4495800"/>
            <a:ext cx="1316037" cy="1371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Shape 216" descr="tornado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696200" y="4716462"/>
            <a:ext cx="1295400" cy="998536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Shape 217"/>
          <p:cNvSpPr txBox="1"/>
          <p:nvPr/>
        </p:nvSpPr>
        <p:spPr>
          <a:xfrm>
            <a:off x="609600" y="1600200"/>
            <a:ext cx="5333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</a:p>
        </p:txBody>
      </p:sp>
      <p:sp>
        <p:nvSpPr>
          <p:cNvPr id="218" name="Shape 218"/>
          <p:cNvSpPr txBox="1"/>
          <p:nvPr/>
        </p:nvSpPr>
        <p:spPr>
          <a:xfrm>
            <a:off x="2743200" y="1981200"/>
            <a:ext cx="457200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</a:p>
        </p:txBody>
      </p:sp>
      <p:sp>
        <p:nvSpPr>
          <p:cNvPr id="219" name="Shape 219"/>
          <p:cNvSpPr txBox="1"/>
          <p:nvPr/>
        </p:nvSpPr>
        <p:spPr>
          <a:xfrm>
            <a:off x="5181600" y="2057400"/>
            <a:ext cx="6095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</a:p>
        </p:txBody>
      </p:sp>
      <p:sp>
        <p:nvSpPr>
          <p:cNvPr id="220" name="Shape 220"/>
          <p:cNvSpPr txBox="1"/>
          <p:nvPr/>
        </p:nvSpPr>
        <p:spPr>
          <a:xfrm>
            <a:off x="7315200" y="1524000"/>
            <a:ext cx="6095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</a:p>
        </p:txBody>
      </p:sp>
      <p:sp>
        <p:nvSpPr>
          <p:cNvPr id="221" name="Shape 221"/>
          <p:cNvSpPr txBox="1"/>
          <p:nvPr/>
        </p:nvSpPr>
        <p:spPr>
          <a:xfrm>
            <a:off x="304800" y="3886200"/>
            <a:ext cx="5333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</a:p>
        </p:txBody>
      </p:sp>
      <p:sp>
        <p:nvSpPr>
          <p:cNvPr id="222" name="Shape 222"/>
          <p:cNvSpPr txBox="1"/>
          <p:nvPr/>
        </p:nvSpPr>
        <p:spPr>
          <a:xfrm>
            <a:off x="1905000" y="4114800"/>
            <a:ext cx="5333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</a:p>
        </p:txBody>
      </p:sp>
      <p:sp>
        <p:nvSpPr>
          <p:cNvPr id="223" name="Shape 223"/>
          <p:cNvSpPr txBox="1"/>
          <p:nvPr/>
        </p:nvSpPr>
        <p:spPr>
          <a:xfrm>
            <a:off x="3962400" y="4114800"/>
            <a:ext cx="5333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</a:t>
            </a:r>
          </a:p>
        </p:txBody>
      </p:sp>
      <p:sp>
        <p:nvSpPr>
          <p:cNvPr id="224" name="Shape 224"/>
          <p:cNvSpPr txBox="1"/>
          <p:nvPr/>
        </p:nvSpPr>
        <p:spPr>
          <a:xfrm>
            <a:off x="5867400" y="4191000"/>
            <a:ext cx="5333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</a:p>
        </p:txBody>
      </p:sp>
      <p:sp>
        <p:nvSpPr>
          <p:cNvPr id="225" name="Shape 225"/>
          <p:cNvSpPr txBox="1"/>
          <p:nvPr/>
        </p:nvSpPr>
        <p:spPr>
          <a:xfrm>
            <a:off x="7772400" y="4419600"/>
            <a:ext cx="5333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So…what is motion?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So…what is motion?</a:t>
            </a:r>
          </a:p>
        </p:txBody>
      </p:sp>
      <p:sp>
        <p:nvSpPr>
          <p:cNvPr id="236" name="Shape 236"/>
          <p:cNvSpPr/>
          <p:nvPr/>
        </p:nvSpPr>
        <p:spPr>
          <a:xfrm>
            <a:off x="1066800" y="1143000"/>
            <a:ext cx="7086600" cy="525779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0"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Arial"/>
              </a:rPr>
              <a:t>Motion is a  change in position  over time!!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So…what is motion?</a:t>
            </a:r>
          </a:p>
        </p:txBody>
      </p:sp>
      <p:sp>
        <p:nvSpPr>
          <p:cNvPr id="242" name="Shape 242"/>
          <p:cNvSpPr/>
          <p:nvPr/>
        </p:nvSpPr>
        <p:spPr>
          <a:xfrm>
            <a:off x="1066800" y="4343400"/>
            <a:ext cx="7086599" cy="20574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0"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Arial"/>
              </a:rPr>
              <a:t>If you change your position,  then you have traveled some distance. </a:t>
            </a:r>
          </a:p>
        </p:txBody>
      </p:sp>
      <p:pic>
        <p:nvPicPr>
          <p:cNvPr id="243" name="Shape 243" descr="boa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24600" y="1881186"/>
            <a:ext cx="2286000" cy="177641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44" name="Shape 244"/>
          <p:cNvCxnSpPr/>
          <p:nvPr/>
        </p:nvCxnSpPr>
        <p:spPr>
          <a:xfrm rot="10800000">
            <a:off x="1371599" y="3810000"/>
            <a:ext cx="6096000" cy="0"/>
          </a:xfrm>
          <a:prstGeom prst="straightConnector1">
            <a:avLst/>
          </a:prstGeom>
          <a:noFill/>
          <a:ln w="101600" cap="flat" cmpd="sng">
            <a:solidFill>
              <a:srgbClr val="FF660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45" name="Shape 245"/>
          <p:cNvSpPr/>
          <p:nvPr/>
        </p:nvSpPr>
        <p:spPr>
          <a:xfrm>
            <a:off x="5486400" y="1951036"/>
            <a:ext cx="2819399" cy="639762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0">
                <a:ln w="9525" cap="flat" cmpd="sng">
                  <a:solidFill>
                    <a:srgbClr val="FF0000"/>
                  </a:solidFill>
                  <a:prstDash val="solid"/>
                  <a:miter/>
                  <a:headEnd type="none" w="med" len="med"/>
                  <a:tailEnd type="none" w="med" len="med"/>
                </a:ln>
                <a:gradFill>
                  <a:gsLst>
                    <a:gs pos="0">
                      <a:srgbClr val="CC0000"/>
                    </a:gs>
                    <a:gs pos="100000">
                      <a:srgbClr val="FF9900"/>
                    </a:gs>
                  </a:gsLst>
                  <a:lin ang="5400000" scaled="0"/>
                </a:gradFill>
                <a:latin typeface="Arial"/>
              </a:rPr>
              <a:t>Distance </a:t>
            </a:r>
          </a:p>
        </p:txBody>
      </p:sp>
      <p:sp>
        <p:nvSpPr>
          <p:cNvPr id="246" name="Shape 246"/>
          <p:cNvSpPr/>
          <p:nvPr/>
        </p:nvSpPr>
        <p:spPr>
          <a:xfrm rot="7500000">
            <a:off x="3855243" y="2620167"/>
            <a:ext cx="1676399" cy="64293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90000" y="0"/>
                </a:moveTo>
                <a:lnTo>
                  <a:pt x="90000" y="30000"/>
                </a:lnTo>
                <a:lnTo>
                  <a:pt x="18750" y="30000"/>
                </a:lnTo>
                <a:lnTo>
                  <a:pt x="18750" y="90000"/>
                </a:lnTo>
                <a:lnTo>
                  <a:pt x="90000" y="90000"/>
                </a:lnTo>
                <a:lnTo>
                  <a:pt x="90000" y="120000"/>
                </a:lnTo>
                <a:lnTo>
                  <a:pt x="120000" y="60000"/>
                </a:lnTo>
                <a:lnTo>
                  <a:pt x="90000" y="0"/>
                </a:lnTo>
                <a:close/>
              </a:path>
              <a:path w="120000" h="120000" extrusionOk="0">
                <a:moveTo>
                  <a:pt x="7500" y="30000"/>
                </a:moveTo>
                <a:lnTo>
                  <a:pt x="7500" y="90000"/>
                </a:lnTo>
                <a:lnTo>
                  <a:pt x="15000" y="90000"/>
                </a:lnTo>
                <a:lnTo>
                  <a:pt x="15000" y="30000"/>
                </a:lnTo>
                <a:lnTo>
                  <a:pt x="7500" y="30000"/>
                </a:lnTo>
                <a:close/>
              </a:path>
              <a:path w="120000" h="120000" extrusionOk="0">
                <a:moveTo>
                  <a:pt x="0" y="30000"/>
                </a:moveTo>
                <a:lnTo>
                  <a:pt x="0" y="90000"/>
                </a:lnTo>
                <a:lnTo>
                  <a:pt x="3750" y="90000"/>
                </a:lnTo>
                <a:lnTo>
                  <a:pt x="3750" y="30000"/>
                </a:lnTo>
                <a:lnTo>
                  <a:pt x="0" y="30000"/>
                </a:lnTo>
                <a:close/>
              </a:path>
            </a:pathLst>
          </a:custGeom>
          <a:gradFill>
            <a:gsLst>
              <a:gs pos="0">
                <a:srgbClr val="CC99FF"/>
              </a:gs>
              <a:gs pos="100000">
                <a:srgbClr val="336699"/>
              </a:gs>
            </a:gsLst>
            <a:lin ang="5400000" scaled="0"/>
          </a:gradFill>
          <a:ln w="9525" cap="flat" cmpd="sng">
            <a:solidFill>
              <a:srgbClr val="993366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So…what is motion?</a:t>
            </a:r>
          </a:p>
        </p:txBody>
      </p:sp>
      <p:sp>
        <p:nvSpPr>
          <p:cNvPr id="252" name="Shape 252"/>
          <p:cNvSpPr/>
          <p:nvPr/>
        </p:nvSpPr>
        <p:spPr>
          <a:xfrm>
            <a:off x="228600" y="4343400"/>
            <a:ext cx="8915400" cy="20574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0"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Arial"/>
              </a:rPr>
              <a:t>How fast you travel that distance is your speed!  (Speed is the RATE at which you change position). </a:t>
            </a:r>
          </a:p>
        </p:txBody>
      </p:sp>
      <p:pic>
        <p:nvPicPr>
          <p:cNvPr id="253" name="Shape 253" descr="boa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24600" y="1881186"/>
            <a:ext cx="2286000" cy="177641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54" name="Shape 254"/>
          <p:cNvCxnSpPr/>
          <p:nvPr/>
        </p:nvCxnSpPr>
        <p:spPr>
          <a:xfrm rot="10800000">
            <a:off x="1371599" y="3810000"/>
            <a:ext cx="6096000" cy="0"/>
          </a:xfrm>
          <a:prstGeom prst="straightConnector1">
            <a:avLst/>
          </a:prstGeom>
          <a:noFill/>
          <a:ln w="101600" cap="flat" cmpd="sng">
            <a:solidFill>
              <a:srgbClr val="FF660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55" name="Shape 255"/>
          <p:cNvSpPr/>
          <p:nvPr/>
        </p:nvSpPr>
        <p:spPr>
          <a:xfrm>
            <a:off x="5486400" y="1951036"/>
            <a:ext cx="2819399" cy="639762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0">
                <a:ln w="9525" cap="flat" cmpd="sng">
                  <a:solidFill>
                    <a:srgbClr val="FF0000"/>
                  </a:solidFill>
                  <a:prstDash val="solid"/>
                  <a:miter/>
                  <a:headEnd type="none" w="med" len="med"/>
                  <a:tailEnd type="none" w="med" len="med"/>
                </a:ln>
                <a:gradFill>
                  <a:gsLst>
                    <a:gs pos="0">
                      <a:srgbClr val="CC0000"/>
                    </a:gs>
                    <a:gs pos="100000">
                      <a:srgbClr val="FF9900"/>
                    </a:gs>
                  </a:gsLst>
                  <a:lin ang="5400000" scaled="0"/>
                </a:gradFill>
                <a:latin typeface="Arial"/>
              </a:rPr>
              <a:t>Distance </a:t>
            </a:r>
          </a:p>
        </p:txBody>
      </p:sp>
      <p:sp>
        <p:nvSpPr>
          <p:cNvPr id="256" name="Shape 256"/>
          <p:cNvSpPr/>
          <p:nvPr/>
        </p:nvSpPr>
        <p:spPr>
          <a:xfrm rot="7500000">
            <a:off x="3855243" y="2620167"/>
            <a:ext cx="1676399" cy="64293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90000" y="0"/>
                </a:moveTo>
                <a:lnTo>
                  <a:pt x="90000" y="30000"/>
                </a:lnTo>
                <a:lnTo>
                  <a:pt x="18750" y="30000"/>
                </a:lnTo>
                <a:lnTo>
                  <a:pt x="18750" y="90000"/>
                </a:lnTo>
                <a:lnTo>
                  <a:pt x="90000" y="90000"/>
                </a:lnTo>
                <a:lnTo>
                  <a:pt x="90000" y="120000"/>
                </a:lnTo>
                <a:lnTo>
                  <a:pt x="120000" y="60000"/>
                </a:lnTo>
                <a:lnTo>
                  <a:pt x="90000" y="0"/>
                </a:lnTo>
                <a:close/>
              </a:path>
              <a:path w="120000" h="120000" extrusionOk="0">
                <a:moveTo>
                  <a:pt x="7500" y="30000"/>
                </a:moveTo>
                <a:lnTo>
                  <a:pt x="7500" y="90000"/>
                </a:lnTo>
                <a:lnTo>
                  <a:pt x="15000" y="90000"/>
                </a:lnTo>
                <a:lnTo>
                  <a:pt x="15000" y="30000"/>
                </a:lnTo>
                <a:lnTo>
                  <a:pt x="7500" y="30000"/>
                </a:lnTo>
                <a:close/>
              </a:path>
              <a:path w="120000" h="120000" extrusionOk="0">
                <a:moveTo>
                  <a:pt x="0" y="30000"/>
                </a:moveTo>
                <a:lnTo>
                  <a:pt x="0" y="90000"/>
                </a:lnTo>
                <a:lnTo>
                  <a:pt x="3750" y="90000"/>
                </a:lnTo>
                <a:lnTo>
                  <a:pt x="3750" y="30000"/>
                </a:lnTo>
                <a:lnTo>
                  <a:pt x="0" y="30000"/>
                </a:lnTo>
                <a:close/>
              </a:path>
            </a:pathLst>
          </a:custGeom>
          <a:gradFill>
            <a:gsLst>
              <a:gs pos="0">
                <a:srgbClr val="CC99FF"/>
              </a:gs>
              <a:gs pos="100000">
                <a:srgbClr val="336699"/>
              </a:gs>
            </a:gsLst>
            <a:lin ang="5400000" scaled="0"/>
          </a:gradFill>
          <a:ln w="9525" cap="flat" cmpd="sng">
            <a:solidFill>
              <a:srgbClr val="993366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Distance</a:t>
            </a:r>
          </a:p>
        </p:txBody>
      </p:sp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Length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Amount of space between two given points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Does unit matter?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>
          <a:xfrm>
            <a:off x="-17585" y="1371600"/>
            <a:ext cx="9161585" cy="1404938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US" altLang="en-US" b="1" dirty="0">
                <a:ea typeface="ＭＳ Ｐゴシック" charset="-128"/>
              </a:rPr>
              <a:t>Do Now: </a:t>
            </a:r>
            <a:r>
              <a:rPr lang="en-US" altLang="en-US" b="1" dirty="0" smtClean="0">
                <a:ea typeface="ＭＳ Ｐゴシック" charset="-128"/>
              </a:rPr>
              <a:t>3/21</a:t>
            </a:r>
            <a:r>
              <a:rPr lang="en-US" altLang="en-US" b="1" dirty="0">
                <a:ea typeface="ＭＳ Ｐゴシック" charset="-128"/>
              </a:rPr>
              <a:t/>
            </a:r>
            <a:br>
              <a:rPr lang="en-US" altLang="en-US" b="1" dirty="0">
                <a:ea typeface="ＭＳ Ｐゴシック" charset="-128"/>
              </a:rPr>
            </a:br>
            <a:r>
              <a:rPr lang="en-US" altLang="en-US" b="1" dirty="0">
                <a:ea typeface="ＭＳ Ｐゴシック" charset="-128"/>
              </a:rPr>
              <a:t>1. </a:t>
            </a:r>
            <a:r>
              <a:rPr lang="en-US" altLang="en-US" b="1" dirty="0" smtClean="0">
                <a:ea typeface="ＭＳ Ｐゴシック" charset="-128"/>
              </a:rPr>
              <a:t>Pick up a half sheet of paper </a:t>
            </a:r>
            <a:br>
              <a:rPr lang="en-US" altLang="en-US" b="1" dirty="0" smtClean="0">
                <a:ea typeface="ＭＳ Ｐゴシック" charset="-128"/>
              </a:rPr>
            </a:br>
            <a:r>
              <a:rPr lang="en-US" altLang="en-US" b="1" dirty="0" smtClean="0">
                <a:ea typeface="ＭＳ Ｐゴシック" charset="-128"/>
              </a:rPr>
              <a:t>2. Flip over to back </a:t>
            </a:r>
            <a:br>
              <a:rPr lang="en-US" altLang="en-US" b="1" dirty="0" smtClean="0">
                <a:ea typeface="ＭＳ Ｐゴシック" charset="-128"/>
              </a:rPr>
            </a:br>
            <a:r>
              <a:rPr lang="en-US" altLang="en-US" b="1" dirty="0" smtClean="0">
                <a:solidFill>
                  <a:srgbClr val="C00000"/>
                </a:solidFill>
                <a:ea typeface="ＭＳ Ｐゴシック" charset="-128"/>
              </a:rPr>
              <a:t>3. Answer the following: </a:t>
            </a:r>
            <a:br>
              <a:rPr lang="en-US" altLang="en-US" b="1" dirty="0" smtClean="0">
                <a:solidFill>
                  <a:srgbClr val="C00000"/>
                </a:solidFill>
                <a:ea typeface="ＭＳ Ｐゴシック" charset="-128"/>
              </a:rPr>
            </a:br>
            <a:r>
              <a:rPr lang="en-US" altLang="en-US" b="1" dirty="0" smtClean="0">
                <a:solidFill>
                  <a:srgbClr val="C00000"/>
                </a:solidFill>
                <a:ea typeface="ＭＳ Ｐゴシック" charset="-128"/>
              </a:rPr>
              <a:t>How many feet are in 34 yards? </a:t>
            </a:r>
            <a:r>
              <a:rPr lang="en-US" altLang="en-US" sz="3150" b="1" dirty="0">
                <a:solidFill>
                  <a:srgbClr val="FF0000"/>
                </a:solidFill>
                <a:ea typeface="ＭＳ Ｐゴシック" charset="-128"/>
              </a:rPr>
              <a:t/>
            </a:r>
            <a:br>
              <a:rPr lang="en-US" altLang="en-US" sz="3150" b="1" dirty="0">
                <a:solidFill>
                  <a:srgbClr val="FF0000"/>
                </a:solidFill>
                <a:ea typeface="ＭＳ Ｐゴシック" charset="-128"/>
              </a:rPr>
            </a:br>
            <a:r>
              <a:rPr lang="en-US" altLang="en-US" sz="3150" b="1" dirty="0">
                <a:solidFill>
                  <a:srgbClr val="FF0000"/>
                </a:solidFill>
                <a:ea typeface="ＭＳ Ｐゴシック" charset="-128"/>
              </a:rPr>
              <a:t/>
            </a:r>
            <a:br>
              <a:rPr lang="en-US" altLang="en-US" sz="3150" b="1" dirty="0">
                <a:solidFill>
                  <a:srgbClr val="FF0000"/>
                </a:solidFill>
                <a:ea typeface="ＭＳ Ｐゴシック" charset="-128"/>
              </a:rPr>
            </a:br>
            <a:r>
              <a:rPr lang="en-US" altLang="en-US" sz="2700" b="1" dirty="0">
                <a:ea typeface="ＭＳ Ｐゴシック" charset="-128"/>
              </a:rPr>
              <a:t/>
            </a:r>
            <a:br>
              <a:rPr lang="en-US" altLang="en-US" sz="2700" b="1" dirty="0">
                <a:ea typeface="ＭＳ Ｐゴシック" charset="-128"/>
              </a:rPr>
            </a:br>
            <a:endParaRPr lang="en-US" altLang="en-US" sz="2700" b="1" dirty="0">
              <a:solidFill>
                <a:srgbClr val="FFFF00"/>
              </a:solidFill>
              <a:ea typeface="ＭＳ Ｐゴシック" charset="-128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237998"/>
              </p:ext>
            </p:extLst>
          </p:nvPr>
        </p:nvGraphicFramePr>
        <p:xfrm>
          <a:off x="0" y="3200401"/>
          <a:ext cx="2887662" cy="28886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7662"/>
              </a:tblGrid>
              <a:tr h="5178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</a:rPr>
                        <a:t>Agenda</a:t>
                      </a:r>
                      <a:endParaRPr lang="en-US" sz="3200" dirty="0">
                        <a:solidFill>
                          <a:schemeClr val="accent5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02" marR="16102" marT="0" marB="0"/>
                </a:tc>
              </a:tr>
              <a:tr h="2301562">
                <a:tc>
                  <a:txBody>
                    <a:bodyPr/>
                    <a:lstStyle/>
                    <a:p>
                      <a:pPr marL="514350" marR="0" indent="-5143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3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Brain pop</a:t>
                      </a:r>
                    </a:p>
                    <a:p>
                      <a:pPr marL="514350" marR="0" indent="-5143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3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Metric conversions</a:t>
                      </a:r>
                    </a:p>
                    <a:p>
                      <a:pPr marL="514350" marR="0" indent="-5143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3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Practice</a:t>
                      </a:r>
                      <a:endParaRPr lang="en-US" sz="3200" baseline="0" dirty="0" smtClean="0">
                        <a:solidFill>
                          <a:schemeClr val="accent5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02" marR="16102" marT="0" marB="0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187010"/>
              </p:ext>
            </p:extLst>
          </p:nvPr>
        </p:nvGraphicFramePr>
        <p:xfrm>
          <a:off x="5638800" y="5657039"/>
          <a:ext cx="3352800" cy="11884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52800"/>
              </a:tblGrid>
              <a:tr h="3459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Homework</a:t>
                      </a:r>
                      <a:endParaRPr lang="en-US" sz="2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04" marR="16104" marT="0" marB="0"/>
                </a:tc>
              </a:tr>
              <a:tr h="797084">
                <a:tc>
                  <a:txBody>
                    <a:bodyPr/>
                    <a:lstStyle/>
                    <a:p>
                      <a:pPr marL="514350" marR="0" indent="-51435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NONE</a:t>
                      </a:r>
                      <a:endParaRPr lang="en-US" sz="2800" baseline="0" dirty="0" smtClean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04" marR="16104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635055"/>
              </p:ext>
            </p:extLst>
          </p:nvPr>
        </p:nvGraphicFramePr>
        <p:xfrm>
          <a:off x="2971800" y="3048000"/>
          <a:ext cx="6019800" cy="31104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19800"/>
              </a:tblGrid>
              <a:tr h="3114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Objective</a:t>
                      </a:r>
                      <a:endParaRPr lang="en-US" sz="2100" dirty="0">
                        <a:solidFill>
                          <a:schemeClr val="accent5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04" marR="16104" marT="0" marB="0"/>
                </a:tc>
              </a:tr>
              <a:tr h="983998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can describe Motion by comparing the position of one object as it relates to another object (point of reference)</a:t>
                      </a:r>
                    </a:p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can calculate/demonstrate speed through measuring my distance traveled over a unit of time</a:t>
                      </a:r>
                    </a:p>
                  </a:txBody>
                  <a:tcPr marL="16104" marR="1610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743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can we describe motion?</a:t>
            </a:r>
          </a:p>
        </p:txBody>
      </p:sp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5943599" cy="5486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Motion can be described by: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DISTANCE 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(how far did it travel?)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TIME 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(how long did it travel?)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SPEED 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(how fast did it travel?)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DIRECTION 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(which way did it go?)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ACCELERATION 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(does the motion change?)</a:t>
            </a:r>
          </a:p>
        </p:txBody>
      </p:sp>
      <p:pic>
        <p:nvPicPr>
          <p:cNvPr id="269" name="Shape 269" descr="Rabbit-01-june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781800" y="1981200"/>
            <a:ext cx="1904999" cy="1820861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Shape 270" descr="earth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34200" y="4495800"/>
            <a:ext cx="1447800" cy="13446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2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2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Metric System (remember?)</a:t>
            </a:r>
          </a:p>
        </p:txBody>
      </p:sp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Why metric? US vs. World; accuracy; ease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Based on 10s…not 12 or 3 or whatever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Kilo, Hecto, Deka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deci, centi, milli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PRE-fixes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Draw out the metric stair-step…</a:t>
            </a:r>
          </a:p>
        </p:txBody>
      </p:sp>
      <p:cxnSp>
        <p:nvCxnSpPr>
          <p:cNvPr id="282" name="Shape 282"/>
          <p:cNvCxnSpPr/>
          <p:nvPr/>
        </p:nvCxnSpPr>
        <p:spPr>
          <a:xfrm>
            <a:off x="152400" y="2133600"/>
            <a:ext cx="129540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83" name="Shape 283"/>
          <p:cNvCxnSpPr/>
          <p:nvPr/>
        </p:nvCxnSpPr>
        <p:spPr>
          <a:xfrm>
            <a:off x="1219200" y="2667000"/>
            <a:ext cx="129540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84" name="Shape 284"/>
          <p:cNvCxnSpPr/>
          <p:nvPr/>
        </p:nvCxnSpPr>
        <p:spPr>
          <a:xfrm>
            <a:off x="2438400" y="3200400"/>
            <a:ext cx="129540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85" name="Shape 285"/>
          <p:cNvCxnSpPr/>
          <p:nvPr/>
        </p:nvCxnSpPr>
        <p:spPr>
          <a:xfrm>
            <a:off x="3810000" y="3657600"/>
            <a:ext cx="129540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86" name="Shape 286"/>
          <p:cNvCxnSpPr/>
          <p:nvPr/>
        </p:nvCxnSpPr>
        <p:spPr>
          <a:xfrm>
            <a:off x="5105400" y="4191000"/>
            <a:ext cx="129540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87" name="Shape 287"/>
          <p:cNvCxnSpPr/>
          <p:nvPr/>
        </p:nvCxnSpPr>
        <p:spPr>
          <a:xfrm>
            <a:off x="6324600" y="4800600"/>
            <a:ext cx="129540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88" name="Shape 288"/>
          <p:cNvCxnSpPr/>
          <p:nvPr/>
        </p:nvCxnSpPr>
        <p:spPr>
          <a:xfrm>
            <a:off x="7620000" y="5334000"/>
            <a:ext cx="129540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89" name="Shape 289"/>
          <p:cNvCxnSpPr/>
          <p:nvPr/>
        </p:nvCxnSpPr>
        <p:spPr>
          <a:xfrm flipH="1">
            <a:off x="1295400" y="2133600"/>
            <a:ext cx="76199" cy="5333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90" name="Shape 290"/>
          <p:cNvCxnSpPr/>
          <p:nvPr/>
        </p:nvCxnSpPr>
        <p:spPr>
          <a:xfrm flipH="1">
            <a:off x="2438400" y="2667000"/>
            <a:ext cx="76199" cy="5333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91" name="Shape 291"/>
          <p:cNvCxnSpPr/>
          <p:nvPr/>
        </p:nvCxnSpPr>
        <p:spPr>
          <a:xfrm>
            <a:off x="3733800" y="3200400"/>
            <a:ext cx="0" cy="4572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92" name="Shape 292"/>
          <p:cNvCxnSpPr/>
          <p:nvPr/>
        </p:nvCxnSpPr>
        <p:spPr>
          <a:xfrm>
            <a:off x="5105400" y="3657600"/>
            <a:ext cx="0" cy="4572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93" name="Shape 293"/>
          <p:cNvCxnSpPr/>
          <p:nvPr/>
        </p:nvCxnSpPr>
        <p:spPr>
          <a:xfrm flipH="1">
            <a:off x="6324600" y="4191000"/>
            <a:ext cx="76199" cy="6095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94" name="Shape 294"/>
          <p:cNvCxnSpPr/>
          <p:nvPr/>
        </p:nvCxnSpPr>
        <p:spPr>
          <a:xfrm>
            <a:off x="7620000" y="4876800"/>
            <a:ext cx="0" cy="4572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95" name="Shape 295"/>
          <p:cNvSpPr txBox="1"/>
          <p:nvPr/>
        </p:nvSpPr>
        <p:spPr>
          <a:xfrm>
            <a:off x="6324600" y="4876800"/>
            <a:ext cx="1143000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6.  centi</a:t>
            </a:r>
          </a:p>
        </p:txBody>
      </p:sp>
      <p:sp>
        <p:nvSpPr>
          <p:cNvPr id="296" name="Shape 296"/>
          <p:cNvSpPr txBox="1"/>
          <p:nvPr/>
        </p:nvSpPr>
        <p:spPr>
          <a:xfrm>
            <a:off x="1219200" y="2819400"/>
            <a:ext cx="1143000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 Hecto</a:t>
            </a:r>
          </a:p>
        </p:txBody>
      </p:sp>
      <p:sp>
        <p:nvSpPr>
          <p:cNvPr id="297" name="Shape 297"/>
          <p:cNvSpPr txBox="1"/>
          <p:nvPr/>
        </p:nvSpPr>
        <p:spPr>
          <a:xfrm>
            <a:off x="2362200" y="3352800"/>
            <a:ext cx="1143000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 Deka</a:t>
            </a:r>
          </a:p>
        </p:txBody>
      </p:sp>
      <p:sp>
        <p:nvSpPr>
          <p:cNvPr id="298" name="Shape 298"/>
          <p:cNvSpPr txBox="1"/>
          <p:nvPr/>
        </p:nvSpPr>
        <p:spPr>
          <a:xfrm>
            <a:off x="3810000" y="3810000"/>
            <a:ext cx="10667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 UNIT</a:t>
            </a:r>
          </a:p>
        </p:txBody>
      </p:sp>
      <p:sp>
        <p:nvSpPr>
          <p:cNvPr id="299" name="Shape 299"/>
          <p:cNvSpPr txBox="1"/>
          <p:nvPr/>
        </p:nvSpPr>
        <p:spPr>
          <a:xfrm>
            <a:off x="5105400" y="4343400"/>
            <a:ext cx="10667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5.  deci</a:t>
            </a:r>
          </a:p>
        </p:txBody>
      </p:sp>
      <p:sp>
        <p:nvSpPr>
          <p:cNvPr id="300" name="Shape 300"/>
          <p:cNvSpPr txBox="1"/>
          <p:nvPr/>
        </p:nvSpPr>
        <p:spPr>
          <a:xfrm>
            <a:off x="0" y="2286000"/>
            <a:ext cx="9905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 Kilo</a:t>
            </a:r>
          </a:p>
        </p:txBody>
      </p:sp>
      <p:sp>
        <p:nvSpPr>
          <p:cNvPr id="301" name="Shape 301"/>
          <p:cNvSpPr txBox="1"/>
          <p:nvPr/>
        </p:nvSpPr>
        <p:spPr>
          <a:xfrm>
            <a:off x="7543800" y="5410200"/>
            <a:ext cx="13715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7. milli</a:t>
            </a:r>
          </a:p>
        </p:txBody>
      </p:sp>
      <p:sp>
        <p:nvSpPr>
          <p:cNvPr id="302" name="Shape 302"/>
          <p:cNvSpPr txBox="1"/>
          <p:nvPr/>
        </p:nvSpPr>
        <p:spPr>
          <a:xfrm>
            <a:off x="8077200" y="1066800"/>
            <a:ext cx="762000" cy="6413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</a:p>
        </p:txBody>
      </p:sp>
      <p:sp>
        <p:nvSpPr>
          <p:cNvPr id="303" name="Shape 303"/>
          <p:cNvSpPr txBox="1"/>
          <p:nvPr/>
        </p:nvSpPr>
        <p:spPr>
          <a:xfrm>
            <a:off x="533400" y="1143000"/>
            <a:ext cx="457200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</a:p>
        </p:txBody>
      </p:sp>
      <p:sp>
        <p:nvSpPr>
          <p:cNvPr id="304" name="Shape 304"/>
          <p:cNvSpPr txBox="1"/>
          <p:nvPr/>
        </p:nvSpPr>
        <p:spPr>
          <a:xfrm>
            <a:off x="457200" y="4876800"/>
            <a:ext cx="2514599" cy="17414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66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660066"/>
                </a:solidFill>
                <a:latin typeface="Arial"/>
                <a:ea typeface="Arial"/>
                <a:cs typeface="Arial"/>
                <a:sym typeface="Arial"/>
              </a:rPr>
              <a:t>Meters = length or distance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660066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660066"/>
                </a:solidFill>
                <a:latin typeface="Arial"/>
                <a:ea typeface="Arial"/>
                <a:cs typeface="Arial"/>
                <a:sym typeface="Arial"/>
              </a:rPr>
              <a:t>Liters = volume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660066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660066"/>
                </a:solidFill>
                <a:latin typeface="Arial"/>
                <a:ea typeface="Arial"/>
                <a:cs typeface="Arial"/>
                <a:sym typeface="Arial"/>
              </a:rPr>
              <a:t>Grams = mass or weight</a:t>
            </a:r>
          </a:p>
        </p:txBody>
      </p:sp>
      <p:sp>
        <p:nvSpPr>
          <p:cNvPr id="305" name="Shape 305"/>
          <p:cNvSpPr/>
          <p:nvPr/>
        </p:nvSpPr>
        <p:spPr>
          <a:xfrm>
            <a:off x="7924800" y="990600"/>
            <a:ext cx="914400" cy="914400"/>
          </a:xfrm>
          <a:prstGeom prst="ellipse">
            <a:avLst/>
          </a:prstGeom>
          <a:noFill/>
          <a:ln w="412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" name="Shape 306"/>
          <p:cNvSpPr/>
          <p:nvPr/>
        </p:nvSpPr>
        <p:spPr>
          <a:xfrm>
            <a:off x="457200" y="1219200"/>
            <a:ext cx="914400" cy="914400"/>
          </a:xfrm>
          <a:prstGeom prst="ellipse">
            <a:avLst/>
          </a:prstGeom>
          <a:noFill/>
          <a:ln w="412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In math terms…</a:t>
            </a:r>
          </a:p>
        </p:txBody>
      </p:sp>
      <p:sp>
        <p:nvSpPr>
          <p:cNvPr id="312" name="Shape 3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 “change in position over time” is the same as saying:</a:t>
            </a:r>
          </a:p>
        </p:txBody>
      </p:sp>
      <p:cxnSp>
        <p:nvCxnSpPr>
          <p:cNvPr id="313" name="Shape 313"/>
          <p:cNvCxnSpPr/>
          <p:nvPr/>
        </p:nvCxnSpPr>
        <p:spPr>
          <a:xfrm>
            <a:off x="4343400" y="4267200"/>
            <a:ext cx="3505200" cy="0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14" name="Shape 314"/>
          <p:cNvSpPr/>
          <p:nvPr/>
        </p:nvSpPr>
        <p:spPr>
          <a:xfrm>
            <a:off x="990600" y="3667125"/>
            <a:ext cx="3124200" cy="128587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0">
                <a:ln w="9525" cap="flat" cmpd="sng">
                  <a:solidFill>
                    <a:srgbClr val="CC99FF"/>
                  </a:solidFill>
                  <a:prstDash val="solid"/>
                  <a:miter/>
                  <a:headEnd type="none" w="med" len="med"/>
                  <a:tailEnd type="none" w="med" len="med"/>
                </a:ln>
                <a:gradFill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0"/>
                </a:gradFill>
                <a:latin typeface="Arial"/>
              </a:rPr>
              <a:t>Speed = </a:t>
            </a:r>
          </a:p>
        </p:txBody>
      </p:sp>
      <p:sp>
        <p:nvSpPr>
          <p:cNvPr id="315" name="Shape 315"/>
          <p:cNvSpPr/>
          <p:nvPr/>
        </p:nvSpPr>
        <p:spPr>
          <a:xfrm>
            <a:off x="4572000" y="3048000"/>
            <a:ext cx="3124200" cy="105727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0">
                <a:ln w="9525" cap="flat" cmpd="sng">
                  <a:solidFill>
                    <a:srgbClr val="CC99FF"/>
                  </a:solidFill>
                  <a:prstDash val="solid"/>
                  <a:miter/>
                  <a:headEnd type="none" w="med" len="med"/>
                  <a:tailEnd type="none" w="med" len="med"/>
                </a:ln>
                <a:gradFill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0"/>
                </a:gradFill>
                <a:latin typeface="Arial"/>
              </a:rPr>
              <a:t>Distance </a:t>
            </a:r>
          </a:p>
        </p:txBody>
      </p:sp>
      <p:sp>
        <p:nvSpPr>
          <p:cNvPr id="316" name="Shape 316"/>
          <p:cNvSpPr/>
          <p:nvPr/>
        </p:nvSpPr>
        <p:spPr>
          <a:xfrm>
            <a:off x="5181600" y="4429125"/>
            <a:ext cx="1981200" cy="981074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0">
                <a:ln w="9525" cap="flat" cmpd="sng">
                  <a:solidFill>
                    <a:srgbClr val="CC99FF"/>
                  </a:solidFill>
                  <a:prstDash val="solid"/>
                  <a:miter/>
                  <a:headEnd type="none" w="med" len="med"/>
                  <a:tailEnd type="none" w="med" len="med"/>
                </a:ln>
                <a:gradFill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0"/>
                </a:gradFill>
                <a:latin typeface="Arial"/>
              </a:rPr>
              <a:t>Time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Practice these together</a:t>
            </a:r>
          </a:p>
        </p:txBody>
      </p:sp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1.)  103 km = __________  dm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2.)  00.996 hm = __________ km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3.)  65.8 mm = _______ cm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Practice these on your own</a:t>
            </a:r>
            <a:br>
              <a:rPr lang="en-US"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(show the decimal movement)</a:t>
            </a:r>
          </a:p>
        </p:txBody>
      </p:sp>
      <p:sp>
        <p:nvSpPr>
          <p:cNvPr id="328" name="Shape 32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1.)  10 Dkm = ________   dm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2.)  2.94 Hm = ________  cm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3.)  51.73 m = ________ km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4.)  0.232 km = _______ m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5.)  00.0318 km = _________  mm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6.)  0.422 Dkm = __________  mm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7.)  98 dm = ________ Dkm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8.)  325 mm = __________ cm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does “speed” mean?</a:t>
            </a:r>
          </a:p>
        </p:txBody>
      </p:sp>
      <p:sp>
        <p:nvSpPr>
          <p:cNvPr id="334" name="Shape 3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305799" cy="502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Some examples of speed: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Comic Sans MS"/>
              <a:buNone/>
            </a:pPr>
            <a:r>
              <a:rPr lang="en-US" sz="3200" b="0" i="0" u="none">
                <a:solidFill>
                  <a:srgbClr val="CC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	60 miles/hour	    100 meters/minute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Let’s break it down…</a:t>
            </a:r>
            <a:r>
              <a:rPr lang="en-US" sz="3200" b="0" i="0" u="none">
                <a:solidFill>
                  <a:srgbClr val="CC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	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Comic Sans MS"/>
              <a:buNone/>
            </a:pPr>
            <a:r>
              <a:rPr lang="en-US" sz="3200" b="0" i="0" u="none">
                <a:solidFill>
                  <a:srgbClr val="CC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	If you travel 60 miles per hour, how far do you travel in 1 hour?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Comic Sans MS"/>
              <a:buChar char="•"/>
            </a:pPr>
            <a:r>
              <a:rPr lang="en-US" sz="3200" b="0" i="0" u="none">
                <a:solidFill>
                  <a:srgbClr val="CC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60 miles/hour is the same as </a:t>
            </a:r>
            <a:r>
              <a:rPr lang="en-US" sz="3200" b="0" i="0" u="sng">
                <a:solidFill>
                  <a:srgbClr val="CC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60 miles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Comic Sans MS"/>
              <a:buNone/>
            </a:pPr>
            <a:r>
              <a:rPr lang="en-US" sz="3200" b="0" i="0" u="none">
                <a:solidFill>
                  <a:srgbClr val="CC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                              1 hour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3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Let’s practice calculating speed</a:t>
            </a:r>
          </a:p>
        </p:txBody>
      </p:sp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305799" cy="502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If you travel 100 km in 2 hours, what is your speed?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Comic Sans MS"/>
              <a:buChar char="•"/>
            </a:pPr>
            <a:r>
              <a:rPr lang="en-US" sz="3200" b="0" i="0" u="none">
                <a:solidFill>
                  <a:srgbClr val="CC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Speed = </a:t>
            </a:r>
            <a:r>
              <a:rPr lang="en-US" sz="3200" b="0" i="0" u="sng">
                <a:solidFill>
                  <a:srgbClr val="CC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Distance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Comic Sans MS"/>
              <a:buNone/>
            </a:pPr>
            <a:r>
              <a:rPr lang="en-US" sz="3200" b="0" i="0" u="none">
                <a:solidFill>
                  <a:srgbClr val="CC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			  Time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660066"/>
              </a:buClr>
              <a:buSzPct val="100000"/>
              <a:buFont typeface="Comic Sans MS"/>
              <a:buChar char="•"/>
            </a:pPr>
            <a:r>
              <a:rPr lang="en-US" sz="3200" b="0" i="0" u="none">
                <a:solidFill>
                  <a:srgbClr val="660066"/>
                </a:solidFill>
                <a:latin typeface="Comic Sans MS"/>
                <a:ea typeface="Comic Sans MS"/>
                <a:cs typeface="Comic Sans MS"/>
                <a:sym typeface="Comic Sans MS"/>
              </a:rPr>
              <a:t>Distance = 100 km	Time = 2 hours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6600"/>
              </a:buClr>
              <a:buSzPct val="100000"/>
              <a:buFont typeface="Comic Sans MS"/>
              <a:buChar char="•"/>
            </a:pPr>
            <a:r>
              <a:rPr lang="en-US" sz="3200" b="0" i="0" u="none">
                <a:solidFill>
                  <a:srgbClr val="0066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Speed = </a:t>
            </a:r>
            <a:r>
              <a:rPr lang="en-US" sz="3200" b="0" i="0" u="sng">
                <a:solidFill>
                  <a:srgbClr val="0066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100 km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6600"/>
              </a:buClr>
              <a:buSzPct val="25000"/>
              <a:buFont typeface="Comic Sans MS"/>
              <a:buNone/>
            </a:pPr>
            <a:r>
              <a:rPr lang="en-US" sz="3200" b="0" i="0" u="none">
                <a:solidFill>
                  <a:srgbClr val="006600"/>
                </a:solidFill>
                <a:latin typeface="Comic Sans MS"/>
                <a:ea typeface="Comic Sans MS"/>
                <a:cs typeface="Comic Sans MS"/>
                <a:sym typeface="Comic Sans MS"/>
              </a:rPr>
              <a:t>			    2 h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3200" b="1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Speed = 50 km/h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>
            <a:spLocks noGrp="1"/>
          </p:cNvSpPr>
          <p:nvPr>
            <p:ph type="ctrTitle"/>
          </p:nvPr>
        </p:nvSpPr>
        <p:spPr>
          <a:xfrm>
            <a:off x="0" y="152400"/>
            <a:ext cx="9144000" cy="83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33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Speed, Distance &amp; Time</a:t>
            </a:r>
          </a:p>
        </p:txBody>
      </p:sp>
      <p:sp>
        <p:nvSpPr>
          <p:cNvPr id="346" name="Shape 346"/>
          <p:cNvSpPr txBox="1"/>
          <p:nvPr/>
        </p:nvSpPr>
        <p:spPr>
          <a:xfrm>
            <a:off x="76200" y="1219200"/>
            <a:ext cx="9067799" cy="5791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609600" marR="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mic Sans MS"/>
              <a:buNone/>
            </a:pPr>
            <a:r>
              <a:rPr lang="en-US" sz="3800" b="1" i="1" u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					Speed = </a:t>
            </a:r>
            <a:r>
              <a:rPr lang="en-US" sz="3800" b="1" i="1" u="sng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Distance</a:t>
            </a:r>
          </a:p>
          <a:p>
            <a:pPr marL="990600" marR="0" lvl="1" indent="-533400" algn="l" rtl="0">
              <a:lnSpc>
                <a:spcPct val="100000"/>
              </a:lnSpc>
              <a:spcBef>
                <a:spcPts val="76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mic Sans MS"/>
              <a:buNone/>
            </a:pPr>
            <a:r>
              <a:rPr lang="en-US" sz="3800" b="1" i="1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			 			  Time</a:t>
            </a:r>
          </a:p>
          <a:p>
            <a:pPr marL="990600" marR="0" lvl="1" indent="-533400" algn="l" rtl="0">
              <a:lnSpc>
                <a:spcPct val="100000"/>
              </a:lnSpc>
              <a:spcBef>
                <a:spcPts val="76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mic Sans MS"/>
              <a:buNone/>
            </a:pPr>
            <a:r>
              <a:rPr lang="en-US" sz="3800" b="1" i="1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	</a:t>
            </a:r>
          </a:p>
          <a:p>
            <a:pPr marL="990600" marR="0" lvl="1" indent="-533400" algn="l" rtl="0">
              <a:lnSpc>
                <a:spcPct val="100000"/>
              </a:lnSpc>
              <a:spcBef>
                <a:spcPts val="76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mic Sans MS"/>
              <a:buNone/>
            </a:pPr>
            <a:r>
              <a:rPr lang="en-US" sz="3800" b="1" i="1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				</a:t>
            </a:r>
            <a:r>
              <a:rPr lang="en-US" sz="3800" b="1" i="1" u="none" strike="noStrike" cap="none">
                <a:solidFill>
                  <a:srgbClr val="FF3399"/>
                </a:solidFill>
                <a:latin typeface="Comic Sans MS"/>
                <a:ea typeface="Comic Sans MS"/>
                <a:cs typeface="Comic Sans MS"/>
                <a:sym typeface="Comic Sans MS"/>
              </a:rPr>
              <a:t>Time = </a:t>
            </a:r>
            <a:r>
              <a:rPr lang="en-US" sz="3800" b="1" i="1" u="sng" strike="noStrike" cap="none">
                <a:solidFill>
                  <a:srgbClr val="FF3399"/>
                </a:solidFill>
                <a:latin typeface="Comic Sans MS"/>
                <a:ea typeface="Comic Sans MS"/>
                <a:cs typeface="Comic Sans MS"/>
                <a:sym typeface="Comic Sans MS"/>
              </a:rPr>
              <a:t>Distance</a:t>
            </a:r>
          </a:p>
          <a:p>
            <a:pPr marL="990600" marR="0" lvl="1" indent="-533400" algn="l" rtl="0">
              <a:lnSpc>
                <a:spcPct val="100000"/>
              </a:lnSpc>
              <a:spcBef>
                <a:spcPts val="760"/>
              </a:spcBef>
              <a:spcAft>
                <a:spcPts val="0"/>
              </a:spcAft>
              <a:buClr>
                <a:srgbClr val="FF3399"/>
              </a:buClr>
              <a:buSzPct val="25000"/>
              <a:buFont typeface="Comic Sans MS"/>
              <a:buNone/>
            </a:pPr>
            <a:r>
              <a:rPr lang="en-US" sz="3800" b="1" i="1" u="none" strike="noStrike" cap="none">
                <a:solidFill>
                  <a:srgbClr val="FF3399"/>
                </a:solidFill>
                <a:latin typeface="Comic Sans MS"/>
                <a:ea typeface="Comic Sans MS"/>
                <a:cs typeface="Comic Sans MS"/>
                <a:sym typeface="Comic Sans MS"/>
              </a:rPr>
              <a:t>					      Speed</a:t>
            </a:r>
          </a:p>
          <a:p>
            <a:pPr marL="990600" marR="0" lvl="1" indent="-533400" algn="l" rtl="0">
              <a:lnSpc>
                <a:spcPct val="100000"/>
              </a:lnSpc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800" b="1" i="1" u="none" strike="noStrike" cap="none">
              <a:solidFill>
                <a:srgbClr val="33CC33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990600" marR="0" lvl="1" indent="-533400" algn="l" rtl="0">
              <a:lnSpc>
                <a:spcPct val="100000"/>
              </a:lnSpc>
              <a:spcBef>
                <a:spcPts val="760"/>
              </a:spcBef>
              <a:spcAft>
                <a:spcPts val="0"/>
              </a:spcAft>
              <a:buClr>
                <a:srgbClr val="33CC33"/>
              </a:buClr>
              <a:buSzPct val="25000"/>
              <a:buFont typeface="Comic Sans MS"/>
              <a:buNone/>
            </a:pPr>
            <a:r>
              <a:rPr lang="en-US" sz="3800" b="1" i="1" u="none" strike="noStrike" cap="none">
                <a:solidFill>
                  <a:srgbClr val="33CC33"/>
                </a:solidFill>
                <a:latin typeface="Comic Sans MS"/>
                <a:ea typeface="Comic Sans MS"/>
                <a:cs typeface="Comic Sans MS"/>
                <a:sym typeface="Comic Sans MS"/>
              </a:rPr>
              <a:t>		Distance = Speed x Time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800" b="1" i="1" u="none" strike="noStrike" cap="none">
              <a:solidFill>
                <a:srgbClr val="FFFF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47" name="Shape 347"/>
          <p:cNvSpPr/>
          <p:nvPr/>
        </p:nvSpPr>
        <p:spPr>
          <a:xfrm>
            <a:off x="381000" y="1676400"/>
            <a:ext cx="2895600" cy="2590800"/>
          </a:xfrm>
          <a:prstGeom prst="flowChartExtract">
            <a:avLst/>
          </a:prstGeom>
          <a:noFill/>
          <a:ln w="381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8" name="Shape 348"/>
          <p:cNvSpPr txBox="1"/>
          <p:nvPr/>
        </p:nvSpPr>
        <p:spPr>
          <a:xfrm>
            <a:off x="838200" y="3352800"/>
            <a:ext cx="6857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4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</a:t>
            </a:r>
          </a:p>
        </p:txBody>
      </p:sp>
      <p:sp>
        <p:nvSpPr>
          <p:cNvPr id="349" name="Shape 349"/>
          <p:cNvSpPr txBox="1"/>
          <p:nvPr/>
        </p:nvSpPr>
        <p:spPr>
          <a:xfrm>
            <a:off x="1524000" y="2209800"/>
            <a:ext cx="6857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4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</a:t>
            </a:r>
          </a:p>
        </p:txBody>
      </p:sp>
      <p:sp>
        <p:nvSpPr>
          <p:cNvPr id="350" name="Shape 350"/>
          <p:cNvSpPr txBox="1"/>
          <p:nvPr/>
        </p:nvSpPr>
        <p:spPr>
          <a:xfrm>
            <a:off x="1981200" y="3352800"/>
            <a:ext cx="6857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4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</a:t>
            </a:r>
          </a:p>
        </p:txBody>
      </p:sp>
      <p:cxnSp>
        <p:nvCxnSpPr>
          <p:cNvPr id="351" name="Shape 351"/>
          <p:cNvCxnSpPr/>
          <p:nvPr/>
        </p:nvCxnSpPr>
        <p:spPr>
          <a:xfrm>
            <a:off x="1066800" y="3124200"/>
            <a:ext cx="15240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52" name="Shape 352"/>
          <p:cNvCxnSpPr/>
          <p:nvPr/>
        </p:nvCxnSpPr>
        <p:spPr>
          <a:xfrm>
            <a:off x="1752600" y="3124200"/>
            <a:ext cx="0" cy="1081086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grpSp>
        <p:nvGrpSpPr>
          <p:cNvPr id="353" name="Shape 353"/>
          <p:cNvGrpSpPr/>
          <p:nvPr/>
        </p:nvGrpSpPr>
        <p:grpSpPr>
          <a:xfrm>
            <a:off x="762000" y="3276600"/>
            <a:ext cx="933450" cy="900112"/>
            <a:chOff x="762000" y="3276600"/>
            <a:chExt cx="933450" cy="900112"/>
          </a:xfrm>
        </p:grpSpPr>
        <p:pic>
          <p:nvPicPr>
            <p:cNvPr id="354" name="Shape 354" descr="MCj04281230000[1]"/>
            <p:cNvPicPr preferRelativeResize="0"/>
            <p:nvPr/>
          </p:nvPicPr>
          <p:blipFill rotWithShape="1">
            <a:blip r:embed="rId3">
              <a:alphaModFix/>
            </a:blip>
            <a:srcRect l="-9091" r="54545" b="60241"/>
            <a:stretch/>
          </p:blipFill>
          <p:spPr>
            <a:xfrm>
              <a:off x="762000" y="3276600"/>
              <a:ext cx="914400" cy="8381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55" name="Shape 355"/>
            <p:cNvSpPr/>
            <p:nvPr/>
          </p:nvSpPr>
          <p:spPr>
            <a:xfrm>
              <a:off x="1466850" y="3948112"/>
              <a:ext cx="228600" cy="228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56" name="Shape 356"/>
          <p:cNvGrpSpPr/>
          <p:nvPr/>
        </p:nvGrpSpPr>
        <p:grpSpPr>
          <a:xfrm>
            <a:off x="1905000" y="3276600"/>
            <a:ext cx="933450" cy="900112"/>
            <a:chOff x="762000" y="3276600"/>
            <a:chExt cx="933450" cy="900112"/>
          </a:xfrm>
        </p:grpSpPr>
        <p:pic>
          <p:nvPicPr>
            <p:cNvPr id="357" name="Shape 357" descr="MCj04281230000[1]"/>
            <p:cNvPicPr preferRelativeResize="0"/>
            <p:nvPr/>
          </p:nvPicPr>
          <p:blipFill rotWithShape="1">
            <a:blip r:embed="rId3">
              <a:alphaModFix/>
            </a:blip>
            <a:srcRect l="-9091" r="54545" b="60241"/>
            <a:stretch/>
          </p:blipFill>
          <p:spPr>
            <a:xfrm>
              <a:off x="762000" y="3276600"/>
              <a:ext cx="914400" cy="8381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58" name="Shape 358"/>
            <p:cNvSpPr/>
            <p:nvPr/>
          </p:nvSpPr>
          <p:spPr>
            <a:xfrm>
              <a:off x="1466850" y="3948112"/>
              <a:ext cx="228600" cy="228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59" name="Shape 359"/>
          <p:cNvGrpSpPr/>
          <p:nvPr/>
        </p:nvGrpSpPr>
        <p:grpSpPr>
          <a:xfrm>
            <a:off x="1352550" y="2147887"/>
            <a:ext cx="933450" cy="900112"/>
            <a:chOff x="762000" y="3276600"/>
            <a:chExt cx="933450" cy="900112"/>
          </a:xfrm>
        </p:grpSpPr>
        <p:pic>
          <p:nvPicPr>
            <p:cNvPr id="360" name="Shape 360" descr="MCj04281230000[1]"/>
            <p:cNvPicPr preferRelativeResize="0"/>
            <p:nvPr/>
          </p:nvPicPr>
          <p:blipFill rotWithShape="1">
            <a:blip r:embed="rId3">
              <a:alphaModFix/>
            </a:blip>
            <a:srcRect l="-9091" r="54545" b="60241"/>
            <a:stretch/>
          </p:blipFill>
          <p:spPr>
            <a:xfrm>
              <a:off x="762000" y="3276600"/>
              <a:ext cx="914400" cy="8381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61" name="Shape 361"/>
            <p:cNvSpPr/>
            <p:nvPr/>
          </p:nvSpPr>
          <p:spPr>
            <a:xfrm>
              <a:off x="1466850" y="3948112"/>
              <a:ext cx="228600" cy="228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ctrTitle"/>
          </p:nvPr>
        </p:nvSpPr>
        <p:spPr>
          <a:xfrm>
            <a:off x="0" y="152400"/>
            <a:ext cx="9144000" cy="83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33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Speed Practice Problems</a:t>
            </a:r>
          </a:p>
        </p:txBody>
      </p:sp>
      <p:sp>
        <p:nvSpPr>
          <p:cNvPr id="367" name="Shape 367"/>
          <p:cNvSpPr txBox="1"/>
          <p:nvPr/>
        </p:nvSpPr>
        <p:spPr>
          <a:xfrm>
            <a:off x="76200" y="1219200"/>
            <a:ext cx="9067799" cy="5791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609600" marR="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FF66"/>
              </a:buClr>
              <a:buSzPct val="25000"/>
              <a:buFont typeface="Comic Sans MS"/>
              <a:buNone/>
            </a:pPr>
            <a:r>
              <a:rPr lang="en-US" sz="3200" b="1" i="1" u="none">
                <a:solidFill>
                  <a:srgbClr val="66FF66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</a:t>
            </a:r>
            <a:r>
              <a:rPr lang="en-US" sz="3200" b="1" i="0" u="none">
                <a:solidFill>
                  <a:srgbClr val="66FF66"/>
                </a:solidFill>
                <a:latin typeface="Comic Sans MS"/>
                <a:ea typeface="Comic Sans MS"/>
                <a:cs typeface="Comic Sans MS"/>
                <a:sym typeface="Comic Sans MS"/>
              </a:rPr>
              <a:t>A family takes a car trip heading northeast from Durham, NC to Washington, DC. They travel for         4 hours and cover 360 km.</a:t>
            </a:r>
            <a:r>
              <a:rPr lang="en-US" sz="3200" b="0" i="0" u="none">
                <a:solidFill>
                  <a:srgbClr val="66FF66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</a:p>
          <a:p>
            <a:pPr marL="609600" marR="0" lvl="0" indent="-609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66FF66"/>
              </a:buClr>
              <a:buSzPct val="25000"/>
              <a:buFont typeface="Comic Sans MS"/>
              <a:buNone/>
            </a:pPr>
            <a:r>
              <a:rPr lang="en-US" sz="3200" b="1" i="0" u="none">
                <a:solidFill>
                  <a:srgbClr val="66FF66"/>
                </a:solidFill>
                <a:latin typeface="Comic Sans MS"/>
                <a:ea typeface="Comic Sans MS"/>
                <a:cs typeface="Comic Sans MS"/>
                <a:sym typeface="Comic Sans MS"/>
              </a:rPr>
              <a:t>	What was their average speed?</a:t>
            </a:r>
          </a:p>
          <a:p>
            <a:pPr marL="609600" marR="0" lvl="0" indent="-609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1" i="0" u="none">
              <a:solidFill>
                <a:srgbClr val="66FF66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609600" marR="0" lvl="0" indent="-609600" algn="l" rtl="0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mic Sans MS"/>
              <a:buNone/>
            </a:pPr>
            <a:r>
              <a:rPr lang="en-US" sz="3400" b="1" i="1" u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Speed = </a:t>
            </a:r>
            <a:r>
              <a:rPr lang="en-US" sz="3400" b="1" i="1" u="sng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Distance</a:t>
            </a:r>
          </a:p>
          <a:p>
            <a:pPr marL="609600" marR="0" lvl="0" indent="-609600" algn="l" rtl="0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mic Sans MS"/>
              <a:buNone/>
            </a:pPr>
            <a:r>
              <a:rPr lang="en-US" sz="3400" b="1" i="1" u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	 		  Time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400" b="1" i="1" u="none">
              <a:solidFill>
                <a:srgbClr val="FFFF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68" name="Shape 368"/>
          <p:cNvSpPr txBox="1"/>
          <p:nvPr/>
        </p:nvSpPr>
        <p:spPr>
          <a:xfrm>
            <a:off x="4038600" y="4491037"/>
            <a:ext cx="2286000" cy="13001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mic Sans MS"/>
              <a:buNone/>
            </a:pPr>
            <a:r>
              <a:rPr lang="en-US" sz="3600" b="0" i="0" u="sng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= 360 km</a:t>
            </a:r>
          </a:p>
          <a:p>
            <a:pPr marL="0" marR="0" lvl="0" indent="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mic Sans MS"/>
              <a:buNone/>
            </a:pPr>
            <a:r>
              <a:rPr lang="en-US" sz="3600" b="0" i="0" u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4 h</a:t>
            </a:r>
          </a:p>
        </p:txBody>
      </p:sp>
      <p:sp>
        <p:nvSpPr>
          <p:cNvPr id="369" name="Shape 369"/>
          <p:cNvSpPr txBox="1"/>
          <p:nvPr/>
        </p:nvSpPr>
        <p:spPr>
          <a:xfrm>
            <a:off x="6172200" y="4495800"/>
            <a:ext cx="2514599" cy="6413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mic Sans MS"/>
              <a:buNone/>
            </a:pPr>
            <a:r>
              <a:rPr lang="en-US" sz="3600" b="0" i="0" u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= 90 km/h</a:t>
            </a:r>
          </a:p>
        </p:txBody>
      </p:sp>
      <p:pic>
        <p:nvPicPr>
          <p:cNvPr id="370" name="Shape 370" descr="MCj04273290000[1]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62800" y="2574925"/>
            <a:ext cx="1784349" cy="1387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USA vs. World</a:t>
            </a:r>
          </a:p>
        </p:txBody>
      </p:sp>
      <p:pic>
        <p:nvPicPr>
          <p:cNvPr id="102" name="Shape 10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09800" y="2252661"/>
            <a:ext cx="6476999" cy="4438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Shape 103" descr="C:\Users\Audrey_Garris\AppData\Local\Microsoft\Windows\Temporary Internet Files\Content.IE5\X5L3K1XT\plasticmilkgallon[1]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81000" y="898525"/>
            <a:ext cx="2032000" cy="2666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Shape 104" descr="C:\Users\Audrey_Garris\AppData\Local\Microsoft\Windows\Temporary Internet Files\Content.IE5\SPEQQBM1\5605166294_52d373d6b5[1]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62800" y="898525"/>
            <a:ext cx="1306511" cy="2306636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Shape 105"/>
          <p:cNvSpPr txBox="1"/>
          <p:nvPr/>
        </p:nvSpPr>
        <p:spPr>
          <a:xfrm>
            <a:off x="3352800" y="1295400"/>
            <a:ext cx="2946399" cy="12001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3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Do you have enough milk?</a:t>
            </a:r>
          </a:p>
        </p:txBody>
      </p:sp>
      <p:sp>
        <p:nvSpPr>
          <p:cNvPr id="106" name="Shape 106"/>
          <p:cNvSpPr txBox="1"/>
          <p:nvPr/>
        </p:nvSpPr>
        <p:spPr>
          <a:xfrm>
            <a:off x="0" y="3505200"/>
            <a:ext cx="2946399" cy="15700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Volume = gallons, quarts, cups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6705600" y="3276600"/>
            <a:ext cx="2946399" cy="15700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Volume = </a:t>
            </a:r>
            <a:r>
              <a:rPr lang="en-US" sz="3200" b="1" i="1" u="sng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Liters</a:t>
            </a:r>
            <a:r>
              <a:rPr lang="en-US" sz="3200" b="0" i="0" u="none" strike="noStrike" cap="non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, fluid ounces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Shape 112" descr="Image result for gallon ma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95400" y="0"/>
            <a:ext cx="6705599" cy="6705599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Shape 113"/>
          <p:cNvSpPr/>
          <p:nvPr/>
        </p:nvSpPr>
        <p:spPr>
          <a:xfrm>
            <a:off x="1676400" y="381000"/>
            <a:ext cx="6324600" cy="6476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60000"/>
                </a:moveTo>
                <a:cubicBezTo>
                  <a:pt x="0" y="26862"/>
                  <a:pt x="26862" y="0"/>
                  <a:pt x="60000" y="0"/>
                </a:cubicBezTo>
                <a:cubicBezTo>
                  <a:pt x="93137" y="0"/>
                  <a:pt x="120000" y="26862"/>
                  <a:pt x="120000" y="60000"/>
                </a:cubicBezTo>
                <a:cubicBezTo>
                  <a:pt x="120000" y="93137"/>
                  <a:pt x="93137" y="120000"/>
                  <a:pt x="60000" y="120000"/>
                </a:cubicBezTo>
                <a:cubicBezTo>
                  <a:pt x="26862" y="120000"/>
                  <a:pt x="0" y="93137"/>
                  <a:pt x="0" y="60000"/>
                </a:cubicBezTo>
                <a:close/>
                <a:moveTo>
                  <a:pt x="97808" y="89349"/>
                </a:moveTo>
                <a:cubicBezTo>
                  <a:pt x="112181" y="70610"/>
                  <a:pt x="110845" y="44130"/>
                  <a:pt x="94660" y="26950"/>
                </a:cubicBezTo>
                <a:cubicBezTo>
                  <a:pt x="77741" y="8991"/>
                  <a:pt x="50030" y="6897"/>
                  <a:pt x="30634" y="22113"/>
                </a:cubicBezTo>
                <a:lnTo>
                  <a:pt x="97808" y="89349"/>
                </a:lnTo>
                <a:close/>
                <a:moveTo>
                  <a:pt x="22191" y="30650"/>
                </a:moveTo>
                <a:cubicBezTo>
                  <a:pt x="7818" y="49389"/>
                  <a:pt x="9154" y="75869"/>
                  <a:pt x="25339" y="93049"/>
                </a:cubicBezTo>
                <a:cubicBezTo>
                  <a:pt x="42258" y="111008"/>
                  <a:pt x="69969" y="113102"/>
                  <a:pt x="89365" y="97886"/>
                </a:cubicBezTo>
                <a:lnTo>
                  <a:pt x="22191" y="30650"/>
                </a:lnTo>
                <a:close/>
              </a:path>
            </a:pathLst>
          </a:cu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419992" y="-2557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Can you go the distance?</a:t>
            </a:r>
          </a:p>
        </p:txBody>
      </p:sp>
      <p:pic>
        <p:nvPicPr>
          <p:cNvPr id="119" name="Shape 119" descr="Image result for metric distance sign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5341" y="653256"/>
            <a:ext cx="6027736" cy="3827461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Shape 120"/>
          <p:cNvSpPr txBox="1"/>
          <p:nvPr/>
        </p:nvSpPr>
        <p:spPr>
          <a:xfrm>
            <a:off x="6172200" y="1012825"/>
            <a:ext cx="3124199" cy="31083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25000"/>
              <a:buFont typeface="Arial"/>
              <a:buNone/>
            </a:pPr>
            <a:r>
              <a:rPr lang="en-US" sz="3600" b="0" i="0" u="none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How far is Hartford?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Shape 122"/>
          <p:cNvSpPr/>
          <p:nvPr/>
        </p:nvSpPr>
        <p:spPr>
          <a:xfrm>
            <a:off x="165342" y="5105400"/>
            <a:ext cx="8750058" cy="14938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7200" b="1" i="0" u="none" strike="noStrike" cap="none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Distance = meters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How much?</a:t>
            </a:r>
          </a:p>
        </p:txBody>
      </p:sp>
      <p:pic>
        <p:nvPicPr>
          <p:cNvPr id="128" name="Shape 128" descr="C:\Users\Audrey_Garris\AppData\Local\Microsoft\Windows\Temporary Internet Files\Content.IE5\2IA4H4ZS\pills1sm[1]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87325" y="914400"/>
            <a:ext cx="4468811" cy="52577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9" name="Shape 129"/>
          <p:cNvGrpSpPr/>
          <p:nvPr/>
        </p:nvGrpSpPr>
        <p:grpSpPr>
          <a:xfrm>
            <a:off x="3852862" y="761999"/>
            <a:ext cx="5124450" cy="2957512"/>
            <a:chOff x="0" y="0"/>
            <a:chExt cx="2147483646" cy="2147483646"/>
          </a:xfrm>
        </p:grpSpPr>
        <p:pic>
          <p:nvPicPr>
            <p:cNvPr id="130" name="Shape 130" descr="C:\Users\Audrey_Garris\AppData\Local\Microsoft\Windows\Temporary Internet Files\Content.IE5\SPEQQBM1\GROWING UP[1].jpg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0" y="0"/>
              <a:ext cx="2147483646" cy="214748364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1" name="Shape 131"/>
            <p:cNvSpPr txBox="1"/>
            <p:nvPr/>
          </p:nvSpPr>
          <p:spPr>
            <a:xfrm>
              <a:off x="234781814" y="216257294"/>
              <a:ext cx="830250960" cy="331929484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2" name="Shape 132"/>
          <p:cNvSpPr txBox="1"/>
          <p:nvPr/>
        </p:nvSpPr>
        <p:spPr>
          <a:xfrm>
            <a:off x="4413250" y="3697287"/>
            <a:ext cx="1066799" cy="461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3.5 kg</a:t>
            </a:r>
          </a:p>
        </p:txBody>
      </p:sp>
      <p:sp>
        <p:nvSpPr>
          <p:cNvPr id="133" name="Shape 133"/>
          <p:cNvSpPr txBox="1"/>
          <p:nvPr/>
        </p:nvSpPr>
        <p:spPr>
          <a:xfrm>
            <a:off x="7658100" y="3708400"/>
            <a:ext cx="1219199" cy="461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63.5 kg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x="4551362" y="4170362"/>
            <a:ext cx="1219199" cy="461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7.7 lbs</a:t>
            </a:r>
          </a:p>
        </p:txBody>
      </p:sp>
      <p:sp>
        <p:nvSpPr>
          <p:cNvPr id="135" name="Shape 135"/>
          <p:cNvSpPr txBox="1"/>
          <p:nvPr/>
        </p:nvSpPr>
        <p:spPr>
          <a:xfrm>
            <a:off x="7842250" y="4170362"/>
            <a:ext cx="1295400" cy="461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140 lbs</a:t>
            </a:r>
          </a:p>
        </p:txBody>
      </p:sp>
      <p:sp>
        <p:nvSpPr>
          <p:cNvPr id="136" name="Shape 136"/>
          <p:cNvSpPr/>
          <p:nvPr/>
        </p:nvSpPr>
        <p:spPr>
          <a:xfrm>
            <a:off x="2919411" y="5053012"/>
            <a:ext cx="6572249" cy="156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ct val="25000"/>
              <a:buFont typeface="Arial"/>
              <a:buNone/>
            </a:pPr>
            <a:r>
              <a:rPr lang="en-US" sz="5400" b="1" i="0" u="none" strike="noStrike" cap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Mass = grams (g)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How to change?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Change is called </a:t>
            </a:r>
            <a:r>
              <a:rPr lang="en-US" sz="3200" b="1" i="0" u="sng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CONVERSION.</a:t>
            </a:r>
          </a:p>
        </p:txBody>
      </p:sp>
      <p:sp>
        <p:nvSpPr>
          <p:cNvPr id="143" name="Shape 143"/>
          <p:cNvSpPr txBox="1"/>
          <p:nvPr/>
        </p:nvSpPr>
        <p:spPr>
          <a:xfrm>
            <a:off x="762000" y="2209800"/>
            <a:ext cx="5333999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Where are you starting?</a:t>
            </a:r>
          </a:p>
        </p:txBody>
      </p:sp>
      <p:sp>
        <p:nvSpPr>
          <p:cNvPr id="144" name="Shape 144"/>
          <p:cNvSpPr txBox="1"/>
          <p:nvPr/>
        </p:nvSpPr>
        <p:spPr>
          <a:xfrm>
            <a:off x="381000" y="2779711"/>
            <a:ext cx="5333999" cy="522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Where are you going?</a:t>
            </a:r>
          </a:p>
        </p:txBody>
      </p:sp>
      <p:sp>
        <p:nvSpPr>
          <p:cNvPr id="145" name="Shape 145"/>
          <p:cNvSpPr txBox="1"/>
          <p:nvPr/>
        </p:nvSpPr>
        <p:spPr>
          <a:xfrm>
            <a:off x="14286" y="3321050"/>
            <a:ext cx="5333999" cy="522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do you need to do?</a:t>
            </a:r>
          </a:p>
        </p:txBody>
      </p:sp>
      <p:sp>
        <p:nvSpPr>
          <p:cNvPr id="146" name="Shape 146"/>
          <p:cNvSpPr txBox="1"/>
          <p:nvPr/>
        </p:nvSpPr>
        <p:spPr>
          <a:xfrm>
            <a:off x="5867400" y="2179636"/>
            <a:ext cx="2819400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32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Gallons</a:t>
            </a:r>
          </a:p>
        </p:txBody>
      </p:sp>
      <p:sp>
        <p:nvSpPr>
          <p:cNvPr id="147" name="Shape 147"/>
          <p:cNvSpPr txBox="1"/>
          <p:nvPr/>
        </p:nvSpPr>
        <p:spPr>
          <a:xfrm>
            <a:off x="5126037" y="2711450"/>
            <a:ext cx="3962399" cy="585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32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Gallons </a:t>
            </a:r>
            <a:r>
              <a:rPr lang="en-US" sz="3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en-US" sz="32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1" u="sng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Liters</a:t>
            </a:r>
          </a:p>
        </p:txBody>
      </p:sp>
      <p:sp>
        <p:nvSpPr>
          <p:cNvPr id="148" name="Shape 148"/>
          <p:cNvSpPr txBox="1"/>
          <p:nvPr/>
        </p:nvSpPr>
        <p:spPr>
          <a:xfrm>
            <a:off x="4267200" y="3325812"/>
            <a:ext cx="3962399" cy="10763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32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Gallons </a:t>
            </a:r>
            <a:r>
              <a:rPr lang="en-US" sz="3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en-US" sz="32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1" u="sng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Liters </a:t>
            </a:r>
            <a:r>
              <a:rPr lang="en-US" sz="3200" b="1" i="1" u="non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multiply by 3. 785</a:t>
            </a:r>
          </a:p>
        </p:txBody>
      </p:sp>
      <p:sp>
        <p:nvSpPr>
          <p:cNvPr id="149" name="Shape 149"/>
          <p:cNvSpPr txBox="1"/>
          <p:nvPr/>
        </p:nvSpPr>
        <p:spPr>
          <a:xfrm>
            <a:off x="533400" y="4572000"/>
            <a:ext cx="1981199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32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 Gallon</a:t>
            </a:r>
          </a:p>
        </p:txBody>
      </p:sp>
      <p:sp>
        <p:nvSpPr>
          <p:cNvPr id="150" name="Shape 150"/>
          <p:cNvSpPr txBox="1"/>
          <p:nvPr/>
        </p:nvSpPr>
        <p:spPr>
          <a:xfrm>
            <a:off x="2368550" y="4572000"/>
            <a:ext cx="1981199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ct val="25000"/>
              <a:buFont typeface="Arial"/>
              <a:buNone/>
            </a:pPr>
            <a:r>
              <a:rPr lang="en-US" sz="3200" b="1" i="0" u="non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x 3.785</a:t>
            </a:r>
          </a:p>
        </p:txBody>
      </p:sp>
      <p:sp>
        <p:nvSpPr>
          <p:cNvPr id="151" name="Shape 151"/>
          <p:cNvSpPr txBox="1"/>
          <p:nvPr/>
        </p:nvSpPr>
        <p:spPr>
          <a:xfrm>
            <a:off x="3862387" y="4572000"/>
            <a:ext cx="2971799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CC"/>
              </a:buClr>
              <a:buSzPct val="25000"/>
              <a:buFont typeface="Arial"/>
              <a:buNone/>
            </a:pPr>
            <a:r>
              <a:rPr lang="en-US" sz="3200" b="1" i="0" u="none">
                <a:solidFill>
                  <a:srgbClr val="CC00CC"/>
                </a:solidFill>
                <a:latin typeface="Arial"/>
                <a:ea typeface="Arial"/>
                <a:cs typeface="Arial"/>
                <a:sym typeface="Arial"/>
              </a:rPr>
              <a:t>= 3.785 Liters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How to change?</a:t>
            </a: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2262186" y="1143000"/>
            <a:ext cx="4938712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CC"/>
              </a:buClr>
              <a:buSzPct val="25000"/>
              <a:buFont typeface="Arial"/>
              <a:buNone/>
            </a:pPr>
            <a:r>
              <a:rPr lang="en-US" sz="3200" b="1" i="0" u="sng" strike="noStrike" cap="none">
                <a:solidFill>
                  <a:srgbClr val="CC00CC"/>
                </a:solidFill>
                <a:latin typeface="Arial"/>
                <a:ea typeface="Arial"/>
                <a:cs typeface="Arial"/>
                <a:sym typeface="Arial"/>
              </a:rPr>
              <a:t>Distance </a:t>
            </a:r>
            <a:r>
              <a:rPr lang="en-US" sz="3200" b="1" i="0" u="sng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CONVERSION.</a:t>
            </a:r>
          </a:p>
        </p:txBody>
      </p:sp>
      <p:sp>
        <p:nvSpPr>
          <p:cNvPr id="158" name="Shape 158"/>
          <p:cNvSpPr txBox="1"/>
          <p:nvPr/>
        </p:nvSpPr>
        <p:spPr>
          <a:xfrm>
            <a:off x="762000" y="2209800"/>
            <a:ext cx="5333999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Where are you starting?</a:t>
            </a:r>
          </a:p>
        </p:txBody>
      </p:sp>
      <p:sp>
        <p:nvSpPr>
          <p:cNvPr id="159" name="Shape 159"/>
          <p:cNvSpPr txBox="1"/>
          <p:nvPr/>
        </p:nvSpPr>
        <p:spPr>
          <a:xfrm>
            <a:off x="381000" y="2779711"/>
            <a:ext cx="5333999" cy="522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Where are you going?</a:t>
            </a:r>
          </a:p>
        </p:txBody>
      </p:sp>
      <p:sp>
        <p:nvSpPr>
          <p:cNvPr id="160" name="Shape 160"/>
          <p:cNvSpPr txBox="1"/>
          <p:nvPr/>
        </p:nvSpPr>
        <p:spPr>
          <a:xfrm>
            <a:off x="14286" y="3321050"/>
            <a:ext cx="5333999" cy="522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do you need to do?</a:t>
            </a:r>
          </a:p>
        </p:txBody>
      </p:sp>
      <p:sp>
        <p:nvSpPr>
          <p:cNvPr id="161" name="Shape 161"/>
          <p:cNvSpPr txBox="1"/>
          <p:nvPr/>
        </p:nvSpPr>
        <p:spPr>
          <a:xfrm>
            <a:off x="5867400" y="2179636"/>
            <a:ext cx="2819400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32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Miles</a:t>
            </a:r>
          </a:p>
        </p:txBody>
      </p:sp>
      <p:sp>
        <p:nvSpPr>
          <p:cNvPr id="162" name="Shape 162"/>
          <p:cNvSpPr txBox="1"/>
          <p:nvPr/>
        </p:nvSpPr>
        <p:spPr>
          <a:xfrm>
            <a:off x="4894262" y="2720975"/>
            <a:ext cx="3962399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32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Miles </a:t>
            </a:r>
            <a:r>
              <a:rPr lang="en-US" sz="3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en-US" sz="32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1" u="sng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Kilometers</a:t>
            </a:r>
          </a:p>
        </p:txBody>
      </p:sp>
      <p:sp>
        <p:nvSpPr>
          <p:cNvPr id="163" name="Shape 163"/>
          <p:cNvSpPr txBox="1"/>
          <p:nvPr/>
        </p:nvSpPr>
        <p:spPr>
          <a:xfrm>
            <a:off x="4267200" y="3325812"/>
            <a:ext cx="3962399" cy="10763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32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Miles </a:t>
            </a:r>
            <a:r>
              <a:rPr lang="en-US" sz="3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en-US" sz="32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1" u="sng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Km</a:t>
            </a:r>
            <a:r>
              <a:rPr lang="en-US" sz="32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1" u="non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multiply by 1.609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x="533400" y="4572000"/>
            <a:ext cx="1981199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32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 Mile</a:t>
            </a:r>
          </a:p>
        </p:txBody>
      </p:sp>
      <p:sp>
        <p:nvSpPr>
          <p:cNvPr id="165" name="Shape 165"/>
          <p:cNvSpPr txBox="1"/>
          <p:nvPr/>
        </p:nvSpPr>
        <p:spPr>
          <a:xfrm>
            <a:off x="1860550" y="4557712"/>
            <a:ext cx="1981199" cy="585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ct val="25000"/>
              <a:buFont typeface="Arial"/>
              <a:buNone/>
            </a:pPr>
            <a:r>
              <a:rPr lang="en-US" sz="3200" b="1" i="0" u="non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x 1.609</a:t>
            </a:r>
          </a:p>
        </p:txBody>
      </p:sp>
      <p:sp>
        <p:nvSpPr>
          <p:cNvPr id="166" name="Shape 166"/>
          <p:cNvSpPr txBox="1"/>
          <p:nvPr/>
        </p:nvSpPr>
        <p:spPr>
          <a:xfrm>
            <a:off x="3862387" y="4572000"/>
            <a:ext cx="2971799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CC"/>
              </a:buClr>
              <a:buSzPct val="25000"/>
              <a:buFont typeface="Arial"/>
              <a:buNone/>
            </a:pPr>
            <a:r>
              <a:rPr lang="en-US" sz="3200" b="1" i="0" u="none">
                <a:solidFill>
                  <a:srgbClr val="CC00CC"/>
                </a:solidFill>
                <a:latin typeface="Arial"/>
                <a:ea typeface="Arial"/>
                <a:cs typeface="Arial"/>
                <a:sym typeface="Arial"/>
              </a:rPr>
              <a:t>= 1.609 km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How to change?</a:t>
            </a:r>
          </a:p>
        </p:txBody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2517775" y="1066800"/>
            <a:ext cx="4938712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CC"/>
              </a:buClr>
              <a:buSzPct val="25000"/>
              <a:buFont typeface="Arial"/>
              <a:buNone/>
            </a:pPr>
            <a:r>
              <a:rPr lang="en-US" sz="3200" b="1" i="0" u="sng" strike="noStrike" cap="none">
                <a:solidFill>
                  <a:srgbClr val="CC00CC"/>
                </a:solidFill>
                <a:latin typeface="Arial"/>
                <a:ea typeface="Arial"/>
                <a:cs typeface="Arial"/>
                <a:sym typeface="Arial"/>
              </a:rPr>
              <a:t>Mass  </a:t>
            </a:r>
            <a:r>
              <a:rPr lang="en-US" sz="3200" b="1" i="0" u="sng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CONVERSION.</a:t>
            </a:r>
          </a:p>
        </p:txBody>
      </p:sp>
      <p:sp>
        <p:nvSpPr>
          <p:cNvPr id="173" name="Shape 173"/>
          <p:cNvSpPr txBox="1"/>
          <p:nvPr/>
        </p:nvSpPr>
        <p:spPr>
          <a:xfrm>
            <a:off x="762000" y="2209800"/>
            <a:ext cx="5333999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Where are you starting?</a:t>
            </a:r>
          </a:p>
        </p:txBody>
      </p:sp>
      <p:sp>
        <p:nvSpPr>
          <p:cNvPr id="174" name="Shape 174"/>
          <p:cNvSpPr txBox="1"/>
          <p:nvPr/>
        </p:nvSpPr>
        <p:spPr>
          <a:xfrm>
            <a:off x="381000" y="2779711"/>
            <a:ext cx="5333999" cy="522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Where are you going?</a:t>
            </a:r>
          </a:p>
        </p:txBody>
      </p:sp>
      <p:sp>
        <p:nvSpPr>
          <p:cNvPr id="175" name="Shape 175"/>
          <p:cNvSpPr txBox="1"/>
          <p:nvPr/>
        </p:nvSpPr>
        <p:spPr>
          <a:xfrm>
            <a:off x="14286" y="3321050"/>
            <a:ext cx="5333999" cy="522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do you need to do?</a:t>
            </a:r>
          </a:p>
        </p:txBody>
      </p:sp>
      <p:sp>
        <p:nvSpPr>
          <p:cNvPr id="176" name="Shape 176"/>
          <p:cNvSpPr txBox="1"/>
          <p:nvPr/>
        </p:nvSpPr>
        <p:spPr>
          <a:xfrm>
            <a:off x="5867400" y="2179636"/>
            <a:ext cx="2819400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32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Pounds</a:t>
            </a:r>
          </a:p>
        </p:txBody>
      </p:sp>
      <p:sp>
        <p:nvSpPr>
          <p:cNvPr id="177" name="Shape 177"/>
          <p:cNvSpPr txBox="1"/>
          <p:nvPr/>
        </p:nvSpPr>
        <p:spPr>
          <a:xfrm>
            <a:off x="4343400" y="2720975"/>
            <a:ext cx="4513261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32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Pounds </a:t>
            </a:r>
            <a:r>
              <a:rPr lang="en-US" sz="3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en-US" sz="32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1" u="sng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Grams</a:t>
            </a:r>
          </a:p>
        </p:txBody>
      </p:sp>
      <p:sp>
        <p:nvSpPr>
          <p:cNvPr id="178" name="Shape 178"/>
          <p:cNvSpPr txBox="1"/>
          <p:nvPr/>
        </p:nvSpPr>
        <p:spPr>
          <a:xfrm>
            <a:off x="4267200" y="3325812"/>
            <a:ext cx="3962399" cy="10763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32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Pounds </a:t>
            </a:r>
            <a:r>
              <a:rPr lang="en-US" sz="3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en-US" sz="32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1" u="sng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gr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32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1" u="non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multiply by 1.609</a:t>
            </a:r>
          </a:p>
        </p:txBody>
      </p:sp>
      <p:sp>
        <p:nvSpPr>
          <p:cNvPr id="179" name="Shape 179"/>
          <p:cNvSpPr txBox="1"/>
          <p:nvPr/>
        </p:nvSpPr>
        <p:spPr>
          <a:xfrm>
            <a:off x="533400" y="4572000"/>
            <a:ext cx="1981199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32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 Mile</a:t>
            </a:r>
          </a:p>
        </p:txBody>
      </p:sp>
      <p:sp>
        <p:nvSpPr>
          <p:cNvPr id="180" name="Shape 180"/>
          <p:cNvSpPr txBox="1"/>
          <p:nvPr/>
        </p:nvSpPr>
        <p:spPr>
          <a:xfrm>
            <a:off x="1860550" y="4557712"/>
            <a:ext cx="1981199" cy="585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ct val="25000"/>
              <a:buFont typeface="Arial"/>
              <a:buNone/>
            </a:pPr>
            <a:r>
              <a:rPr lang="en-US" sz="3200" b="1" i="0" u="non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x 1.609</a:t>
            </a:r>
          </a:p>
        </p:txBody>
      </p:sp>
      <p:sp>
        <p:nvSpPr>
          <p:cNvPr id="181" name="Shape 181"/>
          <p:cNvSpPr txBox="1"/>
          <p:nvPr/>
        </p:nvSpPr>
        <p:spPr>
          <a:xfrm>
            <a:off x="3862387" y="4572000"/>
            <a:ext cx="2971799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CC"/>
              </a:buClr>
              <a:buSzPct val="25000"/>
              <a:buFont typeface="Arial"/>
              <a:buNone/>
            </a:pPr>
            <a:r>
              <a:rPr lang="en-US" sz="3200" b="1" i="0" u="none">
                <a:solidFill>
                  <a:srgbClr val="CC00CC"/>
                </a:solidFill>
                <a:latin typeface="Arial"/>
                <a:ea typeface="Arial"/>
                <a:cs typeface="Arial"/>
                <a:sym typeface="Arial"/>
              </a:rPr>
              <a:t>= 1.609 km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11519</TotalTime>
  <Words>712</Words>
  <Application>Microsoft Office PowerPoint</Application>
  <PresentationFormat>On-screen Show (4:3)</PresentationFormat>
  <Paragraphs>180</Paragraphs>
  <Slides>29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Default Design</vt:lpstr>
      <vt:lpstr>Do Now: 3/21 1. Pick up a half sheet of paper  2. Flip over to back  3. Answer the following:  How many feet are in 34 yards?    </vt:lpstr>
      <vt:lpstr>Do Now: 3/21 1. Pick up a half sheet of paper  2. Flip over to back  3. Answer the following:  How many feet are in 34 yards?    </vt:lpstr>
      <vt:lpstr>USA vs. World</vt:lpstr>
      <vt:lpstr>PowerPoint Presentation</vt:lpstr>
      <vt:lpstr>Can you go the distance?</vt:lpstr>
      <vt:lpstr>How much?</vt:lpstr>
      <vt:lpstr>How to change?</vt:lpstr>
      <vt:lpstr>How to change?</vt:lpstr>
      <vt:lpstr>How to change?</vt:lpstr>
      <vt:lpstr>PowerPoint Presentation</vt:lpstr>
      <vt:lpstr>PowerPoint Presentation</vt:lpstr>
      <vt:lpstr>PowerPoint Presentation</vt:lpstr>
      <vt:lpstr>           MOTION</vt:lpstr>
      <vt:lpstr>How is it moving?</vt:lpstr>
      <vt:lpstr>So…what is motion?</vt:lpstr>
      <vt:lpstr>So…what is motion?</vt:lpstr>
      <vt:lpstr>So…what is motion?</vt:lpstr>
      <vt:lpstr>So…what is motion?</vt:lpstr>
      <vt:lpstr>Distance</vt:lpstr>
      <vt:lpstr>How can we describe motion?</vt:lpstr>
      <vt:lpstr>Metric System (remember?)</vt:lpstr>
      <vt:lpstr>Draw out the metric stair-step…</vt:lpstr>
      <vt:lpstr>In math terms…</vt:lpstr>
      <vt:lpstr>Practice these together</vt:lpstr>
      <vt:lpstr>Practice these on your own (show the decimal movement)</vt:lpstr>
      <vt:lpstr>What does “speed” mean?</vt:lpstr>
      <vt:lpstr>Let’s practice calculating speed</vt:lpstr>
      <vt:lpstr>Speed, Distance &amp; Time</vt:lpstr>
      <vt:lpstr>Speed Practice Problems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Mar. 20, 2017</dc:title>
  <dc:creator>Diamond Sanford</dc:creator>
  <cp:lastModifiedBy>Diamond Sanford</cp:lastModifiedBy>
  <cp:revision>8</cp:revision>
  <dcterms:modified xsi:type="dcterms:W3CDTF">2017-03-28T11:59:16Z</dcterms:modified>
</cp:coreProperties>
</file>