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71"/>
  </p:notesMasterIdLst>
  <p:sldIdLst>
    <p:sldId id="282" r:id="rId2"/>
    <p:sldId id="298" r:id="rId3"/>
    <p:sldId id="297" r:id="rId4"/>
    <p:sldId id="299" r:id="rId5"/>
    <p:sldId id="300" r:id="rId6"/>
    <p:sldId id="301" r:id="rId7"/>
    <p:sldId id="302" r:id="rId8"/>
    <p:sldId id="304" r:id="rId9"/>
    <p:sldId id="305" r:id="rId10"/>
    <p:sldId id="306" r:id="rId11"/>
    <p:sldId id="309" r:id="rId12"/>
    <p:sldId id="324" r:id="rId13"/>
    <p:sldId id="327" r:id="rId14"/>
    <p:sldId id="326" r:id="rId15"/>
    <p:sldId id="328" r:id="rId16"/>
    <p:sldId id="329" r:id="rId17"/>
    <p:sldId id="310" r:id="rId18"/>
    <p:sldId id="308" r:id="rId19"/>
    <p:sldId id="303" r:id="rId20"/>
    <p:sldId id="307" r:id="rId21"/>
    <p:sldId id="311" r:id="rId22"/>
    <p:sldId id="312" r:id="rId23"/>
    <p:sldId id="330" r:id="rId24"/>
    <p:sldId id="332" r:id="rId25"/>
    <p:sldId id="331" r:id="rId26"/>
    <p:sldId id="333" r:id="rId27"/>
    <p:sldId id="334" r:id="rId28"/>
    <p:sldId id="256" r:id="rId29"/>
    <p:sldId id="257" r:id="rId30"/>
    <p:sldId id="258" r:id="rId31"/>
    <p:sldId id="260" r:id="rId32"/>
    <p:sldId id="262" r:id="rId33"/>
    <p:sldId id="314" r:id="rId34"/>
    <p:sldId id="315" r:id="rId35"/>
    <p:sldId id="316" r:id="rId36"/>
    <p:sldId id="317" r:id="rId37"/>
    <p:sldId id="318" r:id="rId38"/>
    <p:sldId id="319" r:id="rId39"/>
    <p:sldId id="320" r:id="rId40"/>
    <p:sldId id="321" r:id="rId41"/>
    <p:sldId id="322" r:id="rId42"/>
    <p:sldId id="323" r:id="rId43"/>
    <p:sldId id="313" r:id="rId44"/>
    <p:sldId id="283" r:id="rId45"/>
    <p:sldId id="284" r:id="rId46"/>
    <p:sldId id="287" r:id="rId47"/>
    <p:sldId id="261" r:id="rId48"/>
    <p:sldId id="288" r:id="rId49"/>
    <p:sldId id="289" r:id="rId50"/>
    <p:sldId id="290" r:id="rId51"/>
    <p:sldId id="291" r:id="rId52"/>
    <p:sldId id="292" r:id="rId53"/>
    <p:sldId id="293" r:id="rId54"/>
    <p:sldId id="294" r:id="rId55"/>
    <p:sldId id="296" r:id="rId56"/>
    <p:sldId id="295" r:id="rId57"/>
    <p:sldId id="265" r:id="rId58"/>
    <p:sldId id="266" r:id="rId59"/>
    <p:sldId id="267" r:id="rId60"/>
    <p:sldId id="268" r:id="rId61"/>
    <p:sldId id="269" r:id="rId62"/>
    <p:sldId id="274" r:id="rId63"/>
    <p:sldId id="275" r:id="rId64"/>
    <p:sldId id="276" r:id="rId65"/>
    <p:sldId id="277" r:id="rId66"/>
    <p:sldId id="278" r:id="rId67"/>
    <p:sldId id="279" r:id="rId68"/>
    <p:sldId id="280" r:id="rId69"/>
    <p:sldId id="281" r:id="rId70"/>
  </p:sldIdLst>
  <p:sldSz cx="10160000" cy="7620000"/>
  <p:notesSz cx="7620000" cy="10160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0" autoAdjust="0"/>
    <p:restoredTop sz="94660"/>
  </p:normalViewPr>
  <p:slideViewPr>
    <p:cSldViewPr snapToGrid="0">
      <p:cViewPr>
        <p:scale>
          <a:sx n="60" d="100"/>
          <a:sy n="60" d="100"/>
        </p:scale>
        <p:origin x="-1206" y="-84"/>
      </p:cViewPr>
      <p:guideLst>
        <p:guide orient="horz" pos="2400"/>
        <p:guide pos="32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762000" y="4826000"/>
            <a:ext cx="6096000" cy="45720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5425809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Shape 2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 name="Shape 23"/>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endParaRPr/>
          </a:p>
        </p:txBody>
      </p:sp>
    </p:spTree>
    <p:extLst>
      <p:ext uri="{BB962C8B-B14F-4D97-AF65-F5344CB8AC3E}">
        <p14:creationId xmlns:p14="http://schemas.microsoft.com/office/powerpoint/2010/main" val="462359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endParaRPr/>
          </a:p>
        </p:txBody>
      </p:sp>
    </p:spTree>
    <p:extLst>
      <p:ext uri="{BB962C8B-B14F-4D97-AF65-F5344CB8AC3E}">
        <p14:creationId xmlns:p14="http://schemas.microsoft.com/office/powerpoint/2010/main" val="4041432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endParaRPr/>
          </a:p>
        </p:txBody>
      </p:sp>
    </p:spTree>
    <p:extLst>
      <p:ext uri="{BB962C8B-B14F-4D97-AF65-F5344CB8AC3E}">
        <p14:creationId xmlns:p14="http://schemas.microsoft.com/office/powerpoint/2010/main" val="508688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endParaRPr/>
          </a:p>
        </p:txBody>
      </p:sp>
    </p:spTree>
    <p:extLst>
      <p:ext uri="{BB962C8B-B14F-4D97-AF65-F5344CB8AC3E}">
        <p14:creationId xmlns:p14="http://schemas.microsoft.com/office/powerpoint/2010/main" val="1290940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endParaRPr/>
          </a:p>
        </p:txBody>
      </p:sp>
    </p:spTree>
    <p:extLst>
      <p:ext uri="{BB962C8B-B14F-4D97-AF65-F5344CB8AC3E}">
        <p14:creationId xmlns:p14="http://schemas.microsoft.com/office/powerpoint/2010/main" val="2818074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endParaRPr/>
          </a:p>
        </p:txBody>
      </p:sp>
    </p:spTree>
    <p:extLst>
      <p:ext uri="{BB962C8B-B14F-4D97-AF65-F5344CB8AC3E}">
        <p14:creationId xmlns:p14="http://schemas.microsoft.com/office/powerpoint/2010/main" val="2438191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endParaRPr/>
          </a:p>
        </p:txBody>
      </p:sp>
    </p:spTree>
    <p:extLst>
      <p:ext uri="{BB962C8B-B14F-4D97-AF65-F5344CB8AC3E}">
        <p14:creationId xmlns:p14="http://schemas.microsoft.com/office/powerpoint/2010/main" val="58978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endParaRPr/>
          </a:p>
        </p:txBody>
      </p:sp>
    </p:spTree>
    <p:extLst>
      <p:ext uri="{BB962C8B-B14F-4D97-AF65-F5344CB8AC3E}">
        <p14:creationId xmlns:p14="http://schemas.microsoft.com/office/powerpoint/2010/main" val="1988148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endParaRPr/>
          </a:p>
        </p:txBody>
      </p:sp>
    </p:spTree>
    <p:extLst>
      <p:ext uri="{BB962C8B-B14F-4D97-AF65-F5344CB8AC3E}">
        <p14:creationId xmlns:p14="http://schemas.microsoft.com/office/powerpoint/2010/main" val="4256244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endParaRPr/>
          </a:p>
        </p:txBody>
      </p:sp>
    </p:spTree>
    <p:extLst>
      <p:ext uri="{BB962C8B-B14F-4D97-AF65-F5344CB8AC3E}">
        <p14:creationId xmlns:p14="http://schemas.microsoft.com/office/powerpoint/2010/main" val="761367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endParaRPr/>
          </a:p>
        </p:txBody>
      </p:sp>
    </p:spTree>
    <p:extLst>
      <p:ext uri="{BB962C8B-B14F-4D97-AF65-F5344CB8AC3E}">
        <p14:creationId xmlns:p14="http://schemas.microsoft.com/office/powerpoint/2010/main" val="3811674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 name="Shape 35"/>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endParaRPr/>
          </a:p>
        </p:txBody>
      </p:sp>
    </p:spTree>
    <p:extLst>
      <p:ext uri="{BB962C8B-B14F-4D97-AF65-F5344CB8AC3E}">
        <p14:creationId xmlns:p14="http://schemas.microsoft.com/office/powerpoint/2010/main" val="2708231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endParaRPr/>
          </a:p>
        </p:txBody>
      </p:sp>
    </p:spTree>
    <p:extLst>
      <p:ext uri="{BB962C8B-B14F-4D97-AF65-F5344CB8AC3E}">
        <p14:creationId xmlns:p14="http://schemas.microsoft.com/office/powerpoint/2010/main" val="2422485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endParaRPr/>
          </a:p>
        </p:txBody>
      </p:sp>
    </p:spTree>
    <p:extLst>
      <p:ext uri="{BB962C8B-B14F-4D97-AF65-F5344CB8AC3E}">
        <p14:creationId xmlns:p14="http://schemas.microsoft.com/office/powerpoint/2010/main" val="2640438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endParaRPr/>
          </a:p>
        </p:txBody>
      </p:sp>
    </p:spTree>
    <p:extLst>
      <p:ext uri="{BB962C8B-B14F-4D97-AF65-F5344CB8AC3E}">
        <p14:creationId xmlns:p14="http://schemas.microsoft.com/office/powerpoint/2010/main" val="3435519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endParaRPr/>
          </a:p>
        </p:txBody>
      </p:sp>
    </p:spTree>
    <p:extLst>
      <p:ext uri="{BB962C8B-B14F-4D97-AF65-F5344CB8AC3E}">
        <p14:creationId xmlns:p14="http://schemas.microsoft.com/office/powerpoint/2010/main" val="3266952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endParaRPr/>
          </a:p>
        </p:txBody>
      </p:sp>
    </p:spTree>
    <p:extLst>
      <p:ext uri="{BB962C8B-B14F-4D97-AF65-F5344CB8AC3E}">
        <p14:creationId xmlns:p14="http://schemas.microsoft.com/office/powerpoint/2010/main" val="3869814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endParaRPr/>
          </a:p>
        </p:txBody>
      </p:sp>
    </p:spTree>
    <p:extLst>
      <p:ext uri="{BB962C8B-B14F-4D97-AF65-F5344CB8AC3E}">
        <p14:creationId xmlns:p14="http://schemas.microsoft.com/office/powerpoint/2010/main" val="257232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endParaRPr/>
          </a:p>
        </p:txBody>
      </p:sp>
    </p:spTree>
    <p:extLst>
      <p:ext uri="{BB962C8B-B14F-4D97-AF65-F5344CB8AC3E}">
        <p14:creationId xmlns:p14="http://schemas.microsoft.com/office/powerpoint/2010/main" val="2653186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endParaRPr/>
          </a:p>
        </p:txBody>
      </p:sp>
    </p:spTree>
    <p:extLst>
      <p:ext uri="{BB962C8B-B14F-4D97-AF65-F5344CB8AC3E}">
        <p14:creationId xmlns:p14="http://schemas.microsoft.com/office/powerpoint/2010/main" val="895932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endParaRPr/>
          </a:p>
        </p:txBody>
      </p:sp>
    </p:spTree>
    <p:extLst>
      <p:ext uri="{BB962C8B-B14F-4D97-AF65-F5344CB8AC3E}">
        <p14:creationId xmlns:p14="http://schemas.microsoft.com/office/powerpoint/2010/main" val="2498290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endParaRPr/>
          </a:p>
        </p:txBody>
      </p:sp>
    </p:spTree>
    <p:extLst>
      <p:ext uri="{BB962C8B-B14F-4D97-AF65-F5344CB8AC3E}">
        <p14:creationId xmlns:p14="http://schemas.microsoft.com/office/powerpoint/2010/main" val="2164761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endParaRPr/>
          </a:p>
        </p:txBody>
      </p:sp>
    </p:spTree>
    <p:extLst>
      <p:ext uri="{BB962C8B-B14F-4D97-AF65-F5344CB8AC3E}">
        <p14:creationId xmlns:p14="http://schemas.microsoft.com/office/powerpoint/2010/main" val="1269328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endParaRPr/>
          </a:p>
        </p:txBody>
      </p:sp>
    </p:spTree>
    <p:extLst>
      <p:ext uri="{BB962C8B-B14F-4D97-AF65-F5344CB8AC3E}">
        <p14:creationId xmlns:p14="http://schemas.microsoft.com/office/powerpoint/2010/main" val="3219035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endParaRPr/>
          </a:p>
        </p:txBody>
      </p:sp>
    </p:spTree>
    <p:extLst>
      <p:ext uri="{BB962C8B-B14F-4D97-AF65-F5344CB8AC3E}">
        <p14:creationId xmlns:p14="http://schemas.microsoft.com/office/powerpoint/2010/main" val="936337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6"/>
        <p:cNvGrpSpPr/>
        <p:nvPr/>
      </p:nvGrpSpPr>
      <p:grpSpPr>
        <a:xfrm>
          <a:off x="0" y="0"/>
          <a:ext cx="0" cy="0"/>
          <a:chOff x="0" y="0"/>
          <a:chExt cx="0" cy="0"/>
        </a:xfrm>
      </p:grpSpPr>
      <p:sp>
        <p:nvSpPr>
          <p:cNvPr id="7" name="Shape 7"/>
          <p:cNvSpPr txBox="1">
            <a:spLocks noGrp="1"/>
          </p:cNvSpPr>
          <p:nvPr>
            <p:ph type="ctrTitle"/>
          </p:nvPr>
        </p:nvSpPr>
        <p:spPr>
          <a:xfrm>
            <a:off x="914400" y="3048000"/>
            <a:ext cx="8331200" cy="1219199"/>
          </a:xfrm>
          <a:prstGeom prst="rect">
            <a:avLst/>
          </a:prstGeom>
        </p:spPr>
        <p:txBody>
          <a:bodyPr lIns="91425" tIns="91425" rIns="91425" bIns="91425" anchor="t" anchorCtr="0"/>
          <a:lstStyle>
            <a:lvl1pPr algn="ctr">
              <a:buSzPct val="100000"/>
              <a:defRPr sz="4800"/>
            </a:lvl1pPr>
            <a:lvl2pPr algn="ctr">
              <a:buSzPct val="100000"/>
              <a:defRPr sz="4800"/>
            </a:lvl2pPr>
            <a:lvl3pPr algn="ctr">
              <a:buSzPct val="100000"/>
              <a:defRPr sz="4800"/>
            </a:lvl3pPr>
            <a:lvl4pPr algn="ctr">
              <a:buSzPct val="100000"/>
              <a:defRPr sz="4800"/>
            </a:lvl4pPr>
            <a:lvl5pPr algn="ctr">
              <a:buSzPct val="100000"/>
              <a:defRPr sz="4800"/>
            </a:lvl5pPr>
            <a:lvl6pPr algn="ctr">
              <a:buSzPct val="100000"/>
              <a:defRPr sz="4800"/>
            </a:lvl6pPr>
            <a:lvl7pPr algn="ctr">
              <a:buSzPct val="100000"/>
              <a:defRPr sz="4800"/>
            </a:lvl7pPr>
            <a:lvl8pPr algn="ctr">
              <a:buSzPct val="100000"/>
              <a:defRPr sz="4800"/>
            </a:lvl8pPr>
            <a:lvl9pPr algn="ctr">
              <a:buSzPct val="100000"/>
              <a:defRPr sz="4800"/>
            </a:lvl9pPr>
          </a:lstStyle>
          <a:p>
            <a:endParaRPr/>
          </a:p>
        </p:txBody>
      </p:sp>
      <p:sp>
        <p:nvSpPr>
          <p:cNvPr id="8" name="Shape 8"/>
          <p:cNvSpPr txBox="1">
            <a:spLocks noGrp="1"/>
          </p:cNvSpPr>
          <p:nvPr>
            <p:ph type="subTitle" idx="1"/>
          </p:nvPr>
        </p:nvSpPr>
        <p:spPr>
          <a:xfrm>
            <a:off x="1828800" y="4572000"/>
            <a:ext cx="6502399" cy="914400"/>
          </a:xfrm>
          <a:prstGeom prst="rect">
            <a:avLst/>
          </a:prstGeom>
        </p:spPr>
        <p:txBody>
          <a:bodyPr lIns="91425" tIns="91425" rIns="91425" b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04800" y="304800"/>
            <a:ext cx="9550400" cy="914400"/>
          </a:xfrm>
          <a:prstGeom prst="rect">
            <a:avLst/>
          </a:prstGeom>
        </p:spPr>
        <p:txBody>
          <a:bodyPr lIns="91425" tIns="91425" rIns="91425" b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a:endParaRPr/>
          </a:p>
        </p:txBody>
      </p:sp>
      <p:sp>
        <p:nvSpPr>
          <p:cNvPr id="11" name="Shape 11"/>
          <p:cNvSpPr txBox="1">
            <a:spLocks noGrp="1"/>
          </p:cNvSpPr>
          <p:nvPr>
            <p:ph type="body" idx="1"/>
          </p:nvPr>
        </p:nvSpPr>
        <p:spPr>
          <a:xfrm>
            <a:off x="304800" y="1828800"/>
            <a:ext cx="9550400" cy="5486399"/>
          </a:xfrm>
          <a:prstGeom prst="rect">
            <a:avLst/>
          </a:prstGeom>
        </p:spPr>
        <p:txBody>
          <a:bodyPr lIns="91425" tIns="91425" rIns="91425" b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04800" y="304800"/>
            <a:ext cx="9550400" cy="914400"/>
          </a:xfrm>
          <a:prstGeom prst="rect">
            <a:avLst/>
          </a:prstGeom>
        </p:spPr>
        <p:txBody>
          <a:bodyPr lIns="91425" tIns="91425" rIns="91425" b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a:endParaRPr/>
          </a:p>
        </p:txBody>
      </p:sp>
      <p:sp>
        <p:nvSpPr>
          <p:cNvPr id="14" name="Shape 14"/>
          <p:cNvSpPr txBox="1">
            <a:spLocks noGrp="1"/>
          </p:cNvSpPr>
          <p:nvPr>
            <p:ph type="body" idx="1"/>
          </p:nvPr>
        </p:nvSpPr>
        <p:spPr>
          <a:xfrm>
            <a:off x="304800" y="1828800"/>
            <a:ext cx="4470399" cy="5486399"/>
          </a:xfrm>
          <a:prstGeom prst="rect">
            <a:avLst/>
          </a:prstGeom>
        </p:spPr>
        <p:txBody>
          <a:bodyPr lIns="91425" tIns="91425" rIns="91425" b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a:endParaRPr/>
          </a:p>
        </p:txBody>
      </p:sp>
      <p:sp>
        <p:nvSpPr>
          <p:cNvPr id="15" name="Shape 15"/>
          <p:cNvSpPr txBox="1">
            <a:spLocks noGrp="1"/>
          </p:cNvSpPr>
          <p:nvPr>
            <p:ph type="body" idx="2"/>
          </p:nvPr>
        </p:nvSpPr>
        <p:spPr>
          <a:xfrm>
            <a:off x="5384800" y="1828800"/>
            <a:ext cx="4470399" cy="5486399"/>
          </a:xfrm>
          <a:prstGeom prst="rect">
            <a:avLst/>
          </a:prstGeom>
        </p:spPr>
        <p:txBody>
          <a:bodyPr lIns="91425" tIns="91425" rIns="91425" b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6"/>
        <p:cNvGrpSpPr/>
        <p:nvPr/>
      </p:nvGrpSpPr>
      <p:grpSpPr>
        <a:xfrm>
          <a:off x="0" y="0"/>
          <a:ext cx="0" cy="0"/>
          <a:chOff x="0" y="0"/>
          <a:chExt cx="0" cy="0"/>
        </a:xfrm>
      </p:grpSpPr>
      <p:sp>
        <p:nvSpPr>
          <p:cNvPr id="17" name="Shape 17"/>
          <p:cNvSpPr txBox="1">
            <a:spLocks noGrp="1"/>
          </p:cNvSpPr>
          <p:nvPr>
            <p:ph type="body" idx="1"/>
          </p:nvPr>
        </p:nvSpPr>
        <p:spPr>
          <a:xfrm>
            <a:off x="304800" y="6705600"/>
            <a:ext cx="9550400" cy="609599"/>
          </a:xfrm>
          <a:prstGeom prst="rect">
            <a:avLst/>
          </a:prstGeom>
        </p:spPr>
        <p:txBody>
          <a:bodyPr lIns="91425" tIns="91425" rIns="91425" b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AFE86-382F-4E6B-BBC7-C8D079657FF8}" type="datetimeFigureOut">
              <a:rPr lang="en-US" smtClean="0"/>
              <a:t>3/28/2017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D508AA-0571-4336-A279-736AA7D9744D}" type="slidenum">
              <a:rPr lang="en-US" smtClean="0"/>
              <a:t>‹#›</a:t>
            </a:fld>
            <a:endParaRPr lang="en-US" dirty="0"/>
          </a:p>
        </p:txBody>
      </p:sp>
    </p:spTree>
    <p:extLst>
      <p:ext uri="{BB962C8B-B14F-4D97-AF65-F5344CB8AC3E}">
        <p14:creationId xmlns:p14="http://schemas.microsoft.com/office/powerpoint/2010/main" val="1165263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youtube.com/v/DRb5PSxJer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4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2.jpg"/><Relationship Id="rId4" Type="http://schemas.openxmlformats.org/officeDocument/2006/relationships/image" Target="../media/image21.jp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5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6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9.jpg"/><Relationship Id="rId4" Type="http://schemas.openxmlformats.org/officeDocument/2006/relationships/image" Target="../media/image28.jpg"/></Relationships>
</file>

<file path=ppt/slides/_rels/slide6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8.jpg"/><Relationship Id="rId4" Type="http://schemas.openxmlformats.org/officeDocument/2006/relationships/image" Target="../media/image30.jpg"/></Relationships>
</file>

<file path=ppt/slides/_rels/slide6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0.gif"/></Relationships>
</file>

<file path=ppt/slides/_rels/slide6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3.jpg"/></Relationships>
</file>

<file path=ppt/slides/_rels/slide6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0.gi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907" y="498088"/>
            <a:ext cx="10033620" cy="1219199"/>
          </a:xfrm>
        </p:spPr>
        <p:txBody>
          <a:bodyPr/>
          <a:lstStyle/>
          <a:p>
            <a:r>
              <a:rPr lang="en-US" sz="6600" dirty="0"/>
              <a:t>Do Now: </a:t>
            </a:r>
            <a:br>
              <a:rPr lang="en-US" sz="6600" dirty="0"/>
            </a:br>
            <a:r>
              <a:rPr lang="en-US" sz="6600" dirty="0"/>
              <a:t>1. Log on to the computer</a:t>
            </a:r>
            <a:br>
              <a:rPr lang="en-US" sz="6600" dirty="0"/>
            </a:br>
            <a:r>
              <a:rPr lang="en-US" sz="6600" dirty="0"/>
              <a:t>2. Go to Join.quizizz.com</a:t>
            </a:r>
            <a:br>
              <a:rPr lang="en-US" sz="6600" dirty="0"/>
            </a:br>
            <a:r>
              <a:rPr lang="en-US" sz="6600" dirty="0"/>
              <a:t>3. Enter the code: </a:t>
            </a:r>
            <a:r>
              <a:rPr lang="en-US" sz="6600" b="1" dirty="0">
                <a:solidFill>
                  <a:srgbClr val="7030A0"/>
                </a:solidFill>
              </a:rPr>
              <a:t>485181</a:t>
            </a:r>
            <a:r>
              <a:rPr lang="en-US" sz="6600" b="1" dirty="0"/>
              <a:t/>
            </a:r>
            <a:br>
              <a:rPr lang="en-US" sz="6600" b="1" dirty="0"/>
            </a:br>
            <a:r>
              <a:rPr lang="en-US" sz="6600" dirty="0"/>
              <a:t>4. Enter your </a:t>
            </a:r>
            <a:r>
              <a:rPr lang="en-US" sz="6600" b="1" dirty="0">
                <a:solidFill>
                  <a:srgbClr val="FF0000"/>
                </a:solidFill>
              </a:rPr>
              <a:t>first and last name</a:t>
            </a:r>
          </a:p>
        </p:txBody>
      </p:sp>
    </p:spTree>
    <p:extLst>
      <p:ext uri="{BB962C8B-B14F-4D97-AF65-F5344CB8AC3E}">
        <p14:creationId xmlns:p14="http://schemas.microsoft.com/office/powerpoint/2010/main" val="3210149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4759" y="1266497"/>
            <a:ext cx="8331200" cy="1219199"/>
          </a:xfrm>
        </p:spPr>
        <p:txBody>
          <a:bodyPr/>
          <a:lstStyle/>
          <a:p>
            <a:r>
              <a:rPr lang="en-US" sz="7200" b="1" dirty="0" smtClean="0"/>
              <a:t>A cyclist cycles at a speed of 4km/</a:t>
            </a:r>
            <a:r>
              <a:rPr lang="en-US" sz="7200" b="1" dirty="0" err="1" smtClean="0"/>
              <a:t>hr</a:t>
            </a:r>
            <a:r>
              <a:rPr lang="en-US" sz="7200" b="1" dirty="0" smtClean="0"/>
              <a:t> for 3 hours. What distance did the cyclist travel? </a:t>
            </a:r>
            <a:endParaRPr lang="en-US" sz="7200" b="1" dirty="0"/>
          </a:p>
        </p:txBody>
      </p:sp>
    </p:spTree>
    <p:extLst>
      <p:ext uri="{BB962C8B-B14F-4D97-AF65-F5344CB8AC3E}">
        <p14:creationId xmlns:p14="http://schemas.microsoft.com/office/powerpoint/2010/main" val="3783295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4759" y="1266497"/>
            <a:ext cx="8331200" cy="1219199"/>
          </a:xfrm>
        </p:spPr>
        <p:txBody>
          <a:bodyPr/>
          <a:lstStyle/>
          <a:p>
            <a:r>
              <a:rPr lang="en-US" sz="7200" b="1" dirty="0" smtClean="0"/>
              <a:t>What is motion? </a:t>
            </a:r>
            <a:endParaRPr lang="en-US" sz="7200" b="1" dirty="0"/>
          </a:p>
        </p:txBody>
      </p:sp>
    </p:spTree>
    <p:extLst>
      <p:ext uri="{BB962C8B-B14F-4D97-AF65-F5344CB8AC3E}">
        <p14:creationId xmlns:p14="http://schemas.microsoft.com/office/powerpoint/2010/main" val="18070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4759" y="1266497"/>
            <a:ext cx="8331200" cy="1219199"/>
          </a:xfrm>
        </p:spPr>
        <p:txBody>
          <a:bodyPr/>
          <a:lstStyle/>
          <a:p>
            <a:r>
              <a:rPr lang="en-US" sz="7200" b="1" dirty="0" smtClean="0"/>
              <a:t>Speed=d/t</a:t>
            </a:r>
            <a:endParaRPr lang="en-US" sz="7200" b="1" dirty="0"/>
          </a:p>
        </p:txBody>
      </p:sp>
    </p:spTree>
    <p:extLst>
      <p:ext uri="{BB962C8B-B14F-4D97-AF65-F5344CB8AC3E}">
        <p14:creationId xmlns:p14="http://schemas.microsoft.com/office/powerpoint/2010/main" val="3465486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4759" y="1266497"/>
            <a:ext cx="8331200" cy="1219199"/>
          </a:xfrm>
        </p:spPr>
        <p:txBody>
          <a:bodyPr/>
          <a:lstStyle/>
          <a:p>
            <a:r>
              <a:rPr lang="en-US" sz="13800" b="1" dirty="0" smtClean="0"/>
              <a:t>10 m/s</a:t>
            </a:r>
            <a:endParaRPr lang="en-US" sz="13800" b="1" dirty="0"/>
          </a:p>
        </p:txBody>
      </p:sp>
    </p:spTree>
    <p:extLst>
      <p:ext uri="{BB962C8B-B14F-4D97-AF65-F5344CB8AC3E}">
        <p14:creationId xmlns:p14="http://schemas.microsoft.com/office/powerpoint/2010/main" val="376982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triangle speed distance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8361" y="2691960"/>
            <a:ext cx="5141639" cy="478906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mage result for triangle speed distance ti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345281"/>
            <a:ext cx="5610225" cy="4207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8070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4759" y="1266497"/>
            <a:ext cx="8331200" cy="1219199"/>
          </a:xfrm>
        </p:spPr>
        <p:txBody>
          <a:bodyPr/>
          <a:lstStyle/>
          <a:p>
            <a:r>
              <a:rPr lang="en-US" sz="13800" b="1" dirty="0" smtClean="0"/>
              <a:t>12km</a:t>
            </a:r>
            <a:endParaRPr lang="en-US" sz="13800" b="1" dirty="0"/>
          </a:p>
        </p:txBody>
      </p:sp>
    </p:spTree>
    <p:extLst>
      <p:ext uri="{BB962C8B-B14F-4D97-AF65-F5344CB8AC3E}">
        <p14:creationId xmlns:p14="http://schemas.microsoft.com/office/powerpoint/2010/main" val="3531416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2911"/>
            <a:ext cx="10160000" cy="1219199"/>
          </a:xfrm>
        </p:spPr>
        <p:txBody>
          <a:bodyPr/>
          <a:lstStyle/>
          <a:p>
            <a:pPr algn="l"/>
            <a:r>
              <a:rPr lang="en-US" sz="7200" b="1" dirty="0" smtClean="0"/>
              <a:t>Motion-</a:t>
            </a:r>
            <a:br>
              <a:rPr lang="en-US" sz="7200" b="1" dirty="0" smtClean="0"/>
            </a:br>
            <a:r>
              <a:rPr lang="en-US" sz="7200" b="1" dirty="0" smtClean="0"/>
              <a:t>* physical movement</a:t>
            </a:r>
            <a:br>
              <a:rPr lang="en-US" sz="7200" b="1" dirty="0" smtClean="0"/>
            </a:br>
            <a:r>
              <a:rPr lang="en-US" sz="7200" b="1" dirty="0" smtClean="0"/>
              <a:t>*Change in position</a:t>
            </a:r>
            <a:r>
              <a:rPr lang="en-US" sz="7200" b="1" dirty="0"/>
              <a:t> </a:t>
            </a:r>
            <a:r>
              <a:rPr lang="en-US" sz="7200" b="1" dirty="0" smtClean="0"/>
              <a:t>or place</a:t>
            </a:r>
            <a:br>
              <a:rPr lang="en-US" sz="7200" b="1" dirty="0" smtClean="0"/>
            </a:br>
            <a:r>
              <a:rPr lang="en-US" sz="7200" b="1" dirty="0" smtClean="0"/>
              <a:t>*Change relative to reference point </a:t>
            </a:r>
            <a:endParaRPr lang="en-US" sz="7200" b="1" dirty="0"/>
          </a:p>
        </p:txBody>
      </p:sp>
    </p:spTree>
    <p:extLst>
      <p:ext uri="{BB962C8B-B14F-4D97-AF65-F5344CB8AC3E}">
        <p14:creationId xmlns:p14="http://schemas.microsoft.com/office/powerpoint/2010/main" val="1333491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0165" y="5412827"/>
            <a:ext cx="8331200" cy="1219199"/>
          </a:xfrm>
        </p:spPr>
        <p:txBody>
          <a:bodyPr/>
          <a:lstStyle/>
          <a:p>
            <a:r>
              <a:rPr lang="en-US" sz="8800" b="1" dirty="0" smtClean="0"/>
              <a:t>King or Queen </a:t>
            </a:r>
            <a:endParaRPr lang="en-US" sz="8800" b="1" dirty="0"/>
          </a:p>
        </p:txBody>
      </p:sp>
      <p:sp>
        <p:nvSpPr>
          <p:cNvPr id="3" name="Subtitle 2"/>
          <p:cNvSpPr>
            <a:spLocks noGrp="1"/>
          </p:cNvSpPr>
          <p:nvPr>
            <p:ph type="subTitle" idx="1"/>
          </p:nvPr>
        </p:nvSpPr>
        <p:spPr/>
        <p:txBody>
          <a:bodyPr/>
          <a:lstStyle/>
          <a:p>
            <a:endParaRPr lang="en-US"/>
          </a:p>
        </p:txBody>
      </p:sp>
      <p:pic>
        <p:nvPicPr>
          <p:cNvPr id="1026" name="Picture 2" descr="C:\Users\diamond_johnson\AppData\Local\Microsoft\Windows\Temporary Internet Files\Content.IE5\2D259TYF\Tudor_Crown_%28Heraldry%29.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844273">
            <a:off x="556558" y="362606"/>
            <a:ext cx="4538052" cy="4388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36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0"/>
                                        <p:tgtEl>
                                          <p:spTgt spid="1026"/>
                                        </p:tgtEl>
                                      </p:cBhvr>
                                    </p:animEffect>
                                    <p:anim calcmode="lin" valueType="num">
                                      <p:cBhvr>
                                        <p:cTn id="8" dur="10000" fill="hold"/>
                                        <p:tgtEl>
                                          <p:spTgt spid="1026"/>
                                        </p:tgtEl>
                                        <p:attrNameLst>
                                          <p:attrName>ppt_w</p:attrName>
                                        </p:attrNameLst>
                                      </p:cBhvr>
                                      <p:tavLst>
                                        <p:tav tm="0" fmla="#ppt_w*sin(2.5*pi*$)">
                                          <p:val>
                                            <p:fltVal val="0"/>
                                          </p:val>
                                        </p:tav>
                                        <p:tav tm="100000">
                                          <p:val>
                                            <p:fltVal val="1"/>
                                          </p:val>
                                        </p:tav>
                                      </p:tavLst>
                                    </p:anim>
                                    <p:anim calcmode="lin" valueType="num">
                                      <p:cBhvr>
                                        <p:cTn id="9" dur="10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7104" y="903890"/>
            <a:ext cx="8331200" cy="1219199"/>
          </a:xfrm>
        </p:spPr>
        <p:txBody>
          <a:bodyPr/>
          <a:lstStyle/>
          <a:p>
            <a:r>
              <a:rPr lang="en-US" sz="7200" b="1" dirty="0" smtClean="0"/>
              <a:t>A cyclist cycles at a speed of 4km/</a:t>
            </a:r>
            <a:r>
              <a:rPr lang="en-US" sz="7200" b="1" dirty="0" err="1" smtClean="0"/>
              <a:t>hr</a:t>
            </a:r>
            <a:r>
              <a:rPr lang="en-US" sz="7200" b="1" dirty="0" smtClean="0"/>
              <a:t> for 3 hours. What distance did the cyclist travel? </a:t>
            </a:r>
            <a:endParaRPr lang="en-US" sz="7200" b="1" dirty="0"/>
          </a:p>
        </p:txBody>
      </p:sp>
    </p:spTree>
    <p:extLst>
      <p:ext uri="{BB962C8B-B14F-4D97-AF65-F5344CB8AC3E}">
        <p14:creationId xmlns:p14="http://schemas.microsoft.com/office/powerpoint/2010/main" val="233179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0980" y="2133600"/>
            <a:ext cx="8331200" cy="1219199"/>
          </a:xfrm>
        </p:spPr>
        <p:txBody>
          <a:bodyPr/>
          <a:lstStyle/>
          <a:p>
            <a:r>
              <a:rPr lang="en-US" sz="7200" b="1" dirty="0" smtClean="0"/>
              <a:t>What does the T stand for in the equation s=d/t</a:t>
            </a:r>
            <a:endParaRPr lang="en-US" sz="7200" b="1" dirty="0"/>
          </a:p>
        </p:txBody>
      </p:sp>
    </p:spTree>
    <p:extLst>
      <p:ext uri="{BB962C8B-B14F-4D97-AF65-F5344CB8AC3E}">
        <p14:creationId xmlns:p14="http://schemas.microsoft.com/office/powerpoint/2010/main" val="3021670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19539" y="-112376"/>
            <a:ext cx="10179539" cy="1561042"/>
          </a:xfrm>
        </p:spPr>
        <p:txBody>
          <a:bodyPr>
            <a:normAutofit fontScale="90000"/>
          </a:bodyPr>
          <a:lstStyle/>
          <a:p>
            <a:pPr algn="l">
              <a:defRPr/>
            </a:pPr>
            <a:r>
              <a:rPr lang="en-US" altLang="en-US" b="1" dirty="0">
                <a:ea typeface="ＭＳ Ｐゴシック" charset="-128"/>
              </a:rPr>
              <a:t>Do Now: </a:t>
            </a:r>
            <a:r>
              <a:rPr lang="en-US" altLang="en-US" b="1" dirty="0" smtClean="0">
                <a:ea typeface="ＭＳ Ｐゴシック" charset="-128"/>
              </a:rPr>
              <a:t>3/29</a:t>
            </a:r>
            <a:r>
              <a:rPr lang="en-US" altLang="en-US" b="1" dirty="0">
                <a:ea typeface="ＭＳ Ｐゴシック" charset="-128"/>
              </a:rPr>
              <a:t/>
            </a:r>
            <a:br>
              <a:rPr lang="en-US" altLang="en-US" b="1" dirty="0">
                <a:ea typeface="ＭＳ Ｐゴシック" charset="-128"/>
              </a:rPr>
            </a:br>
            <a:r>
              <a:rPr lang="en-US" altLang="en-US" b="1" dirty="0">
                <a:solidFill>
                  <a:srgbClr val="C00000"/>
                </a:solidFill>
                <a:ea typeface="ＭＳ Ｐゴシック" charset="-128"/>
              </a:rPr>
              <a:t>1. </a:t>
            </a:r>
            <a:r>
              <a:rPr lang="en-US" altLang="en-US" b="1" dirty="0" smtClean="0">
                <a:solidFill>
                  <a:srgbClr val="C00000"/>
                </a:solidFill>
                <a:ea typeface="ＭＳ Ｐゴシック" charset="-128"/>
              </a:rPr>
              <a:t>Take out a piece of paper</a:t>
            </a:r>
            <a:br>
              <a:rPr lang="en-US" altLang="en-US" b="1" dirty="0" smtClean="0">
                <a:solidFill>
                  <a:srgbClr val="C00000"/>
                </a:solidFill>
                <a:ea typeface="ＭＳ Ｐゴシック" charset="-128"/>
              </a:rPr>
            </a:br>
            <a:r>
              <a:rPr lang="en-US" altLang="en-US" b="1" dirty="0" smtClean="0">
                <a:solidFill>
                  <a:srgbClr val="002060"/>
                </a:solidFill>
                <a:ea typeface="ＭＳ Ｐゴシック" charset="-128"/>
              </a:rPr>
              <a:t>2. Copy the following chart for </a:t>
            </a:r>
            <a:r>
              <a:rPr lang="en-US" altLang="en-US" b="1" i="1" u="sng" dirty="0" smtClean="0">
                <a:solidFill>
                  <a:srgbClr val="C00000"/>
                </a:solidFill>
                <a:ea typeface="ＭＳ Ｐゴシック" charset="-128"/>
              </a:rPr>
              <a:t>4 </a:t>
            </a:r>
            <a:r>
              <a:rPr lang="en-US" altLang="en-US" b="1" dirty="0" smtClean="0">
                <a:solidFill>
                  <a:srgbClr val="002060"/>
                </a:solidFill>
                <a:ea typeface="ＭＳ Ｐゴシック" charset="-128"/>
              </a:rPr>
              <a:t>group members </a:t>
            </a:r>
            <a:r>
              <a:rPr lang="en-US" altLang="en-US" sz="2700" b="1" dirty="0" smtClean="0">
                <a:solidFill>
                  <a:srgbClr val="C00000"/>
                </a:solidFill>
                <a:ea typeface="ＭＳ Ｐゴシック" charset="-128"/>
              </a:rPr>
              <a:t>(chart below shows 1 group member)</a:t>
            </a:r>
            <a:r>
              <a:rPr lang="en-US" altLang="en-US" sz="3500" b="1" dirty="0">
                <a:solidFill>
                  <a:srgbClr val="FF0000"/>
                </a:solidFill>
                <a:ea typeface="ＭＳ Ｐゴシック" charset="-128"/>
              </a:rPr>
              <a:t/>
            </a:r>
            <a:br>
              <a:rPr lang="en-US" altLang="en-US" sz="3500" b="1" dirty="0">
                <a:solidFill>
                  <a:srgbClr val="FF0000"/>
                </a:solidFill>
                <a:ea typeface="ＭＳ Ｐゴシック" charset="-128"/>
              </a:rPr>
            </a:br>
            <a:r>
              <a:rPr lang="en-US" altLang="en-US" sz="3500" b="1" dirty="0">
                <a:solidFill>
                  <a:srgbClr val="FF0000"/>
                </a:solidFill>
                <a:ea typeface="ＭＳ Ｐゴシック" charset="-128"/>
              </a:rPr>
              <a:t/>
            </a:r>
            <a:br>
              <a:rPr lang="en-US" altLang="en-US" sz="3500" b="1" dirty="0">
                <a:solidFill>
                  <a:srgbClr val="FF0000"/>
                </a:solidFill>
                <a:ea typeface="ＭＳ Ｐゴシック" charset="-128"/>
              </a:rPr>
            </a:br>
            <a:r>
              <a:rPr lang="en-US" altLang="en-US" sz="3000" b="1" dirty="0">
                <a:ea typeface="ＭＳ Ｐゴシック" charset="-128"/>
              </a:rPr>
              <a:t/>
            </a:r>
            <a:br>
              <a:rPr lang="en-US" altLang="en-US" sz="3000" b="1" dirty="0">
                <a:ea typeface="ＭＳ Ｐゴシック" charset="-128"/>
              </a:rPr>
            </a:br>
            <a:endParaRPr lang="en-US" altLang="en-US" sz="3000" b="1" dirty="0">
              <a:solidFill>
                <a:srgbClr val="FFFF00"/>
              </a:solidFill>
              <a:ea typeface="ＭＳ Ｐゴシック" charset="-128"/>
            </a:endParaRPr>
          </a:p>
        </p:txBody>
      </p:sp>
      <p:graphicFrame>
        <p:nvGraphicFramePr>
          <p:cNvPr id="8" name="Table 7"/>
          <p:cNvGraphicFramePr>
            <a:graphicFrameLocks noGrp="1"/>
          </p:cNvGraphicFramePr>
          <p:nvPr>
            <p:extLst>
              <p:ext uri="{D42A27DB-BD31-4B8C-83A1-F6EECF244321}">
                <p14:modId xmlns:p14="http://schemas.microsoft.com/office/powerpoint/2010/main" val="2647746681"/>
              </p:ext>
            </p:extLst>
          </p:nvPr>
        </p:nvGraphicFramePr>
        <p:xfrm>
          <a:off x="153941" y="2524606"/>
          <a:ext cx="3132667" cy="2116667"/>
        </p:xfrm>
        <a:graphic>
          <a:graphicData uri="http://schemas.openxmlformats.org/drawingml/2006/table">
            <a:tbl>
              <a:tblPr firstRow="1" firstCol="1" bandRow="1">
                <a:tableStyleId>{ED083AE6-46FA-4A59-8FB0-9F97EB10719F}</a:tableStyleId>
              </a:tblPr>
              <a:tblGrid>
                <a:gridCol w="3132667"/>
              </a:tblGrid>
              <a:tr h="583953">
                <a:tc>
                  <a:txBody>
                    <a:bodyPr/>
                    <a:lstStyle/>
                    <a:p>
                      <a:pPr marL="0" marR="0" algn="ctr">
                        <a:lnSpc>
                          <a:spcPct val="107000"/>
                        </a:lnSpc>
                        <a:spcBef>
                          <a:spcPts val="0"/>
                        </a:spcBef>
                        <a:spcAft>
                          <a:spcPts val="0"/>
                        </a:spcAft>
                      </a:pPr>
                      <a:r>
                        <a:rPr lang="en-US" sz="3200" dirty="0" smtClean="0">
                          <a:effectLst/>
                        </a:rPr>
                        <a:t>Agenda</a:t>
                      </a:r>
                      <a:endParaRPr lang="en-US" sz="2800" dirty="0">
                        <a:solidFill>
                          <a:schemeClr val="accent5">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91" marR="17891" marT="0" marB="0"/>
                </a:tc>
              </a:tr>
              <a:tr h="1532714">
                <a:tc>
                  <a:txBody>
                    <a:bodyPr/>
                    <a:lstStyle/>
                    <a:p>
                      <a:pPr marL="514350" marR="0" indent="-514350" algn="l">
                        <a:lnSpc>
                          <a:spcPct val="107000"/>
                        </a:lnSpc>
                        <a:spcBef>
                          <a:spcPts val="0"/>
                        </a:spcBef>
                        <a:spcAft>
                          <a:spcPts val="0"/>
                        </a:spcAft>
                        <a:buAutoNum type="arabicPeriod"/>
                      </a:pPr>
                      <a:r>
                        <a:rPr lang="en-US" sz="2800" baseline="0" dirty="0" smtClean="0">
                          <a:solidFill>
                            <a:schemeClr val="tx1"/>
                          </a:solidFill>
                          <a:effectLst/>
                          <a:latin typeface="+mn-lt"/>
                          <a:ea typeface="+mn-ea"/>
                          <a:cs typeface="+mn-cs"/>
                        </a:rPr>
                        <a:t>King or Queen</a:t>
                      </a:r>
                    </a:p>
                    <a:p>
                      <a:pPr marL="514350" marR="0" indent="-514350" algn="l">
                        <a:lnSpc>
                          <a:spcPct val="107000"/>
                        </a:lnSpc>
                        <a:spcBef>
                          <a:spcPts val="0"/>
                        </a:spcBef>
                        <a:spcAft>
                          <a:spcPts val="0"/>
                        </a:spcAft>
                        <a:buAutoNum type="arabicPeriod"/>
                      </a:pPr>
                      <a:r>
                        <a:rPr lang="en-US" sz="2800" baseline="0" dirty="0" smtClean="0">
                          <a:solidFill>
                            <a:schemeClr val="tx1"/>
                          </a:solidFill>
                          <a:effectLst/>
                          <a:latin typeface="+mn-lt"/>
                          <a:ea typeface="+mn-ea"/>
                          <a:cs typeface="+mn-cs"/>
                        </a:rPr>
                        <a:t>Speed lab </a:t>
                      </a:r>
                    </a:p>
                    <a:p>
                      <a:pPr marL="514350" marR="0" indent="-514350" algn="l">
                        <a:lnSpc>
                          <a:spcPct val="107000"/>
                        </a:lnSpc>
                        <a:spcBef>
                          <a:spcPts val="0"/>
                        </a:spcBef>
                        <a:spcAft>
                          <a:spcPts val="0"/>
                        </a:spcAft>
                        <a:buAutoNum type="arabicPeriod"/>
                      </a:pPr>
                      <a:r>
                        <a:rPr lang="en-US" sz="2800" baseline="0" dirty="0" smtClean="0">
                          <a:solidFill>
                            <a:schemeClr val="tx1"/>
                          </a:solidFill>
                          <a:effectLst/>
                          <a:latin typeface="+mn-lt"/>
                          <a:ea typeface="+mn-ea"/>
                          <a:cs typeface="+mn-cs"/>
                        </a:rPr>
                        <a:t>Practice </a:t>
                      </a:r>
                      <a:endParaRPr lang="en-US" sz="2800" baseline="0" dirty="0" smtClean="0">
                        <a:solidFill>
                          <a:schemeClr val="accent5">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91" marR="17891" marT="0" marB="0"/>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537652997"/>
              </p:ext>
            </p:extLst>
          </p:nvPr>
        </p:nvGraphicFramePr>
        <p:xfrm>
          <a:off x="7680037" y="124691"/>
          <a:ext cx="2369127" cy="1210337"/>
        </p:xfrm>
        <a:graphic>
          <a:graphicData uri="http://schemas.openxmlformats.org/drawingml/2006/table">
            <a:tbl>
              <a:tblPr firstRow="1" firstCol="1" bandRow="1">
                <a:tableStyleId>{ED083AE6-46FA-4A59-8FB0-9F97EB10719F}</a:tableStyleId>
              </a:tblPr>
              <a:tblGrid>
                <a:gridCol w="2369127"/>
              </a:tblGrid>
              <a:tr h="343820">
                <a:tc>
                  <a:txBody>
                    <a:bodyPr/>
                    <a:lstStyle/>
                    <a:p>
                      <a:pPr marL="0" marR="0" algn="ctr">
                        <a:lnSpc>
                          <a:spcPct val="107000"/>
                        </a:lnSpc>
                        <a:spcBef>
                          <a:spcPts val="0"/>
                        </a:spcBef>
                        <a:spcAft>
                          <a:spcPts val="0"/>
                        </a:spcAft>
                      </a:pPr>
                      <a:r>
                        <a:rPr lang="en-US" sz="2700" dirty="0" smtClean="0">
                          <a:effectLst/>
                        </a:rPr>
                        <a:t>Homework</a:t>
                      </a:r>
                      <a:endParaRPr lang="en-US" sz="23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93" marR="17893" marT="0" marB="0"/>
                </a:tc>
              </a:tr>
              <a:tr h="792253">
                <a:tc>
                  <a:txBody>
                    <a:bodyPr/>
                    <a:lstStyle/>
                    <a:p>
                      <a:pPr marL="514350" marR="0" indent="-514350" algn="ctr">
                        <a:lnSpc>
                          <a:spcPct val="107000"/>
                        </a:lnSpc>
                        <a:spcBef>
                          <a:spcPts val="0"/>
                        </a:spcBef>
                        <a:spcAft>
                          <a:spcPts val="0"/>
                        </a:spcAft>
                        <a:buAutoNum type="arabicPeriod"/>
                      </a:pPr>
                      <a:r>
                        <a:rPr lang="en-US" sz="3100" baseline="0" dirty="0" smtClean="0">
                          <a:solidFill>
                            <a:schemeClr val="tx1"/>
                          </a:solidFill>
                          <a:effectLst/>
                          <a:latin typeface="+mn-lt"/>
                          <a:ea typeface="+mn-ea"/>
                          <a:cs typeface="+mn-cs"/>
                        </a:rPr>
                        <a:t>NONE</a:t>
                      </a:r>
                      <a:endParaRPr lang="en-US" sz="3100" baseline="0"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93" marR="17893"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35760194"/>
              </p:ext>
            </p:extLst>
          </p:nvPr>
        </p:nvGraphicFramePr>
        <p:xfrm>
          <a:off x="3472873" y="2692400"/>
          <a:ext cx="6687127" cy="1698313"/>
        </p:xfrm>
        <a:graphic>
          <a:graphicData uri="http://schemas.openxmlformats.org/drawingml/2006/table">
            <a:tbl>
              <a:tblPr firstRow="1" firstCol="1" bandRow="1">
                <a:tableStyleId>{1E171933-4619-4E11-9A3F-F7608DF75F80}</a:tableStyleId>
              </a:tblPr>
              <a:tblGrid>
                <a:gridCol w="6687127"/>
              </a:tblGrid>
              <a:tr h="358186">
                <a:tc>
                  <a:txBody>
                    <a:bodyPr/>
                    <a:lstStyle/>
                    <a:p>
                      <a:pPr marL="0" marR="0" algn="ctr">
                        <a:lnSpc>
                          <a:spcPct val="107000"/>
                        </a:lnSpc>
                        <a:spcBef>
                          <a:spcPts val="0"/>
                        </a:spcBef>
                        <a:spcAft>
                          <a:spcPts val="0"/>
                        </a:spcAft>
                      </a:pPr>
                      <a:r>
                        <a:rPr lang="en-US" sz="3200" dirty="0" smtClean="0">
                          <a:effectLst/>
                        </a:rPr>
                        <a:t>Objective</a:t>
                      </a:r>
                      <a:endParaRPr lang="en-US" sz="2800" dirty="0">
                        <a:solidFill>
                          <a:schemeClr val="accent5">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93" marR="17893" marT="0" marB="0"/>
                </a:tc>
              </a:tr>
              <a:tr h="1202759">
                <a:tc>
                  <a:txBody>
                    <a:bodyPr/>
                    <a:lstStyle/>
                    <a:p>
                      <a:pPr marL="0" marR="0" indent="0" algn="ctr">
                        <a:lnSpc>
                          <a:spcPct val="107000"/>
                        </a:lnSpc>
                        <a:spcBef>
                          <a:spcPts val="0"/>
                        </a:spcBef>
                        <a:spcAft>
                          <a:spcPts val="0"/>
                        </a:spcAft>
                        <a:buNone/>
                      </a:pPr>
                      <a:r>
                        <a:rPr lang="en-US" sz="3600" baseline="0" dirty="0" smtClean="0">
                          <a:effectLst/>
                        </a:rPr>
                        <a:t>I can describe Motion and calculate speed.</a:t>
                      </a:r>
                      <a:endParaRPr lang="en-US" sz="3600" baseline="0" dirty="0" smtClean="0">
                        <a:solidFill>
                          <a:schemeClr val="accent5">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93" marR="17893" marT="0" marB="0"/>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964147647"/>
              </p:ext>
            </p:extLst>
          </p:nvPr>
        </p:nvGraphicFramePr>
        <p:xfrm>
          <a:off x="190499" y="4776877"/>
          <a:ext cx="9829800" cy="2671673"/>
        </p:xfrm>
        <a:graphic>
          <a:graphicData uri="http://schemas.openxmlformats.org/drawingml/2006/table">
            <a:tbl>
              <a:tblPr firstRow="1" bandRow="1">
                <a:tableStyleId>{35758FB7-9AC5-4552-8A53-C91805E547FA}</a:tableStyleId>
              </a:tblPr>
              <a:tblGrid>
                <a:gridCol w="2457450"/>
                <a:gridCol w="2457450"/>
                <a:gridCol w="2457450"/>
                <a:gridCol w="2457450"/>
              </a:tblGrid>
              <a:tr h="1089084">
                <a:tc>
                  <a:txBody>
                    <a:bodyPr/>
                    <a:lstStyle/>
                    <a:p>
                      <a:pPr algn="l"/>
                      <a:r>
                        <a:rPr lang="en-US" sz="2000" dirty="0" smtClean="0"/>
                        <a:t>Distance=</a:t>
                      </a:r>
                    </a:p>
                    <a:p>
                      <a:pPr algn="ctr"/>
                      <a:endParaRPr lang="en-US" sz="2000" dirty="0" smtClean="0"/>
                    </a:p>
                    <a:p>
                      <a:pPr algn="ctr"/>
                      <a:r>
                        <a:rPr lang="en-US" sz="2000" dirty="0" smtClean="0"/>
                        <a:t>Group Members</a:t>
                      </a:r>
                      <a:endParaRPr lang="en-US" sz="2000" dirty="0"/>
                    </a:p>
                  </a:txBody>
                  <a:tcPr/>
                </a:tc>
                <a:tc>
                  <a:txBody>
                    <a:bodyPr/>
                    <a:lstStyle/>
                    <a:p>
                      <a:pPr algn="ctr"/>
                      <a:endParaRPr lang="en-US" sz="2000" dirty="0" smtClean="0"/>
                    </a:p>
                    <a:p>
                      <a:pPr algn="ctr"/>
                      <a:endParaRPr lang="en-US" sz="2000" dirty="0" smtClean="0"/>
                    </a:p>
                    <a:p>
                      <a:pPr algn="ctr"/>
                      <a:r>
                        <a:rPr lang="en-US" sz="2000" dirty="0" smtClean="0"/>
                        <a:t>Normal</a:t>
                      </a:r>
                      <a:r>
                        <a:rPr lang="en-US" sz="2000" baseline="0" dirty="0" smtClean="0"/>
                        <a:t> Walk </a:t>
                      </a:r>
                      <a:endParaRPr lang="en-US" sz="2000" dirty="0"/>
                    </a:p>
                  </a:txBody>
                  <a:tcPr/>
                </a:tc>
                <a:tc>
                  <a:txBody>
                    <a:bodyPr/>
                    <a:lstStyle/>
                    <a:p>
                      <a:pPr algn="ctr"/>
                      <a:endParaRPr lang="en-US" sz="2000" dirty="0" smtClean="0"/>
                    </a:p>
                    <a:p>
                      <a:pPr algn="ctr"/>
                      <a:endParaRPr lang="en-US" sz="2000" dirty="0" smtClean="0"/>
                    </a:p>
                    <a:p>
                      <a:pPr algn="ctr"/>
                      <a:r>
                        <a:rPr lang="en-US" sz="2000" dirty="0" smtClean="0"/>
                        <a:t>Speed</a:t>
                      </a:r>
                      <a:r>
                        <a:rPr lang="en-US" sz="2000" baseline="0" dirty="0" smtClean="0"/>
                        <a:t> Walk</a:t>
                      </a:r>
                      <a:endParaRPr lang="en-US" sz="2000" dirty="0"/>
                    </a:p>
                  </a:txBody>
                  <a:tcPr/>
                </a:tc>
                <a:tc>
                  <a:txBody>
                    <a:bodyPr/>
                    <a:lstStyle/>
                    <a:p>
                      <a:pPr algn="ctr"/>
                      <a:endParaRPr lang="en-US" sz="2000" dirty="0" smtClean="0"/>
                    </a:p>
                    <a:p>
                      <a:pPr algn="ctr"/>
                      <a:endParaRPr lang="en-US" sz="2000" dirty="0" smtClean="0"/>
                    </a:p>
                    <a:p>
                      <a:pPr algn="ctr"/>
                      <a:r>
                        <a:rPr lang="en-US" sz="2000" dirty="0" smtClean="0"/>
                        <a:t>Skip</a:t>
                      </a:r>
                      <a:endParaRPr lang="en-US" sz="2000" dirty="0"/>
                    </a:p>
                  </a:txBody>
                  <a:tcPr/>
                </a:tc>
              </a:tr>
              <a:tr h="1582589">
                <a:tc>
                  <a:txBody>
                    <a:bodyPr/>
                    <a:lstStyle/>
                    <a:p>
                      <a:r>
                        <a:rPr lang="en-US" sz="2400" b="1" dirty="0" smtClean="0"/>
                        <a:t>1.</a:t>
                      </a:r>
                      <a:endParaRPr lang="en-US" sz="2400" b="1" dirty="0"/>
                    </a:p>
                  </a:txBody>
                  <a:tcPr/>
                </a:tc>
                <a:tc>
                  <a:txBody>
                    <a:bodyPr/>
                    <a:lstStyle/>
                    <a:p>
                      <a:r>
                        <a:rPr lang="en-US" sz="2400" b="1" dirty="0" smtClean="0"/>
                        <a:t>Time (s)=</a:t>
                      </a:r>
                    </a:p>
                    <a:p>
                      <a:endParaRPr lang="en-US" sz="2400" b="1" dirty="0" smtClean="0"/>
                    </a:p>
                    <a:p>
                      <a:r>
                        <a:rPr lang="en-US" sz="2400" b="1" dirty="0" smtClean="0"/>
                        <a:t>Speed=</a:t>
                      </a:r>
                      <a:endParaRPr lang="en-US" sz="2400" b="1" dirty="0"/>
                    </a:p>
                  </a:txBody>
                  <a:tcPr/>
                </a:tc>
                <a:tc>
                  <a:txBody>
                    <a:bodyPr/>
                    <a:lstStyle/>
                    <a:p>
                      <a:r>
                        <a:rPr lang="en-US" sz="2400" b="1" dirty="0" smtClean="0"/>
                        <a:t>Time (s)=</a:t>
                      </a:r>
                    </a:p>
                    <a:p>
                      <a:endParaRPr lang="en-US" sz="2400" b="1" dirty="0" smtClean="0"/>
                    </a:p>
                    <a:p>
                      <a:r>
                        <a:rPr lang="en-US" sz="2400" b="1" dirty="0" smtClean="0"/>
                        <a:t>Speed=</a:t>
                      </a:r>
                    </a:p>
                    <a:p>
                      <a:endParaRPr lang="en-US" sz="2400" b="1" dirty="0"/>
                    </a:p>
                  </a:txBody>
                  <a:tcPr/>
                </a:tc>
                <a:tc>
                  <a:txBody>
                    <a:bodyPr/>
                    <a:lstStyle/>
                    <a:p>
                      <a:r>
                        <a:rPr lang="en-US" sz="2400" b="1" dirty="0" smtClean="0"/>
                        <a:t>Time (s)=</a:t>
                      </a:r>
                    </a:p>
                    <a:p>
                      <a:endParaRPr lang="en-US" sz="2400" b="1" dirty="0" smtClean="0"/>
                    </a:p>
                    <a:p>
                      <a:r>
                        <a:rPr lang="en-US" sz="2400" b="1" dirty="0" smtClean="0"/>
                        <a:t>Speed=</a:t>
                      </a:r>
                    </a:p>
                    <a:p>
                      <a:endParaRPr lang="en-US" sz="2400" b="1" dirty="0"/>
                    </a:p>
                  </a:txBody>
                  <a:tcPr/>
                </a:tc>
              </a:tr>
            </a:tbl>
          </a:graphicData>
        </a:graphic>
      </p:graphicFrame>
    </p:spTree>
    <p:extLst>
      <p:ext uri="{BB962C8B-B14F-4D97-AF65-F5344CB8AC3E}">
        <p14:creationId xmlns:p14="http://schemas.microsoft.com/office/powerpoint/2010/main" val="45353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4759" y="1266497"/>
            <a:ext cx="8331200" cy="1219199"/>
          </a:xfrm>
        </p:spPr>
        <p:txBody>
          <a:bodyPr/>
          <a:lstStyle/>
          <a:p>
            <a:r>
              <a:rPr lang="en-US" sz="7200" b="1" dirty="0" smtClean="0"/>
              <a:t>A person runs 100 meters in 10sec</a:t>
            </a:r>
            <a:br>
              <a:rPr lang="en-US" sz="7200" b="1" dirty="0" smtClean="0"/>
            </a:br>
            <a:r>
              <a:rPr lang="en-US" sz="7200" b="1" dirty="0" smtClean="0"/>
              <a:t>What is their speed? </a:t>
            </a:r>
            <a:endParaRPr lang="en-US" sz="7200" b="1" dirty="0"/>
          </a:p>
        </p:txBody>
      </p:sp>
    </p:spTree>
    <p:extLst>
      <p:ext uri="{BB962C8B-B14F-4D97-AF65-F5344CB8AC3E}">
        <p14:creationId xmlns:p14="http://schemas.microsoft.com/office/powerpoint/2010/main" val="3524361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6290" y="210208"/>
            <a:ext cx="8331200" cy="1219199"/>
          </a:xfrm>
        </p:spPr>
        <p:txBody>
          <a:bodyPr/>
          <a:lstStyle/>
          <a:p>
            <a:r>
              <a:rPr lang="en-US" sz="7200" b="1" dirty="0" smtClean="0"/>
              <a:t>A car travels 100km at a speed of 20km/hr. How long did it take the car to reach its destination? </a:t>
            </a:r>
            <a:endParaRPr lang="en-US" sz="7200" b="1" dirty="0"/>
          </a:p>
        </p:txBody>
      </p:sp>
    </p:spTree>
    <p:extLst>
      <p:ext uri="{BB962C8B-B14F-4D97-AF65-F5344CB8AC3E}">
        <p14:creationId xmlns:p14="http://schemas.microsoft.com/office/powerpoint/2010/main" val="2394157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0165" y="2575035"/>
            <a:ext cx="8331200" cy="1219199"/>
          </a:xfrm>
        </p:spPr>
        <p:txBody>
          <a:bodyPr/>
          <a:lstStyle/>
          <a:p>
            <a:r>
              <a:rPr lang="en-US" sz="7200" b="1" dirty="0" smtClean="0"/>
              <a:t>What is a reference point? </a:t>
            </a:r>
            <a:endParaRPr lang="en-US" sz="7200" b="1" dirty="0"/>
          </a:p>
        </p:txBody>
      </p:sp>
    </p:spTree>
    <p:extLst>
      <p:ext uri="{BB962C8B-B14F-4D97-AF65-F5344CB8AC3E}">
        <p14:creationId xmlns:p14="http://schemas.microsoft.com/office/powerpoint/2010/main" val="26630840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4759" y="1266497"/>
            <a:ext cx="8331200" cy="1219199"/>
          </a:xfrm>
        </p:spPr>
        <p:txBody>
          <a:bodyPr/>
          <a:lstStyle/>
          <a:p>
            <a:r>
              <a:rPr lang="en-US" sz="13800" b="1" dirty="0" smtClean="0"/>
              <a:t>12 km</a:t>
            </a:r>
            <a:endParaRPr lang="en-US" sz="13800" b="1" dirty="0"/>
          </a:p>
        </p:txBody>
      </p:sp>
    </p:spTree>
    <p:extLst>
      <p:ext uri="{BB962C8B-B14F-4D97-AF65-F5344CB8AC3E}">
        <p14:creationId xmlns:p14="http://schemas.microsoft.com/office/powerpoint/2010/main" val="3525651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4759" y="1266497"/>
            <a:ext cx="8331200" cy="1219199"/>
          </a:xfrm>
        </p:spPr>
        <p:txBody>
          <a:bodyPr/>
          <a:lstStyle/>
          <a:p>
            <a:r>
              <a:rPr lang="en-US" sz="13800" b="1" dirty="0" smtClean="0"/>
              <a:t>Time</a:t>
            </a:r>
            <a:endParaRPr lang="en-US" sz="13800" b="1" dirty="0"/>
          </a:p>
        </p:txBody>
      </p:sp>
    </p:spTree>
    <p:extLst>
      <p:ext uri="{BB962C8B-B14F-4D97-AF65-F5344CB8AC3E}">
        <p14:creationId xmlns:p14="http://schemas.microsoft.com/office/powerpoint/2010/main" val="33859738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4759" y="1266497"/>
            <a:ext cx="8331200" cy="1219199"/>
          </a:xfrm>
        </p:spPr>
        <p:txBody>
          <a:bodyPr/>
          <a:lstStyle/>
          <a:p>
            <a:r>
              <a:rPr lang="en-US" sz="13800" b="1" dirty="0" smtClean="0"/>
              <a:t>10m/s</a:t>
            </a:r>
            <a:endParaRPr lang="en-US" sz="13800" b="1" dirty="0"/>
          </a:p>
        </p:txBody>
      </p:sp>
    </p:spTree>
    <p:extLst>
      <p:ext uri="{BB962C8B-B14F-4D97-AF65-F5344CB8AC3E}">
        <p14:creationId xmlns:p14="http://schemas.microsoft.com/office/powerpoint/2010/main" val="1505071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4759" y="1266497"/>
            <a:ext cx="8331200" cy="1219199"/>
          </a:xfrm>
        </p:spPr>
        <p:txBody>
          <a:bodyPr/>
          <a:lstStyle/>
          <a:p>
            <a:r>
              <a:rPr lang="en-US" sz="13800" b="1" dirty="0" smtClean="0"/>
              <a:t>5 hours </a:t>
            </a:r>
            <a:endParaRPr lang="en-US" sz="13800" b="1" dirty="0"/>
          </a:p>
        </p:txBody>
      </p:sp>
    </p:spTree>
    <p:extLst>
      <p:ext uri="{BB962C8B-B14F-4D97-AF65-F5344CB8AC3E}">
        <p14:creationId xmlns:p14="http://schemas.microsoft.com/office/powerpoint/2010/main" val="14111085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2152" y="557049"/>
            <a:ext cx="8331200" cy="1219199"/>
          </a:xfrm>
        </p:spPr>
        <p:txBody>
          <a:bodyPr/>
          <a:lstStyle/>
          <a:p>
            <a:pPr algn="l"/>
            <a:r>
              <a:rPr lang="en-US" dirty="0" smtClean="0"/>
              <a:t>*distance </a:t>
            </a:r>
            <a:r>
              <a:rPr lang="en-US" dirty="0"/>
              <a:t>of an object from another </a:t>
            </a:r>
            <a:r>
              <a:rPr lang="en-US" dirty="0" smtClean="0"/>
              <a:t/>
            </a:r>
            <a:br>
              <a:rPr lang="en-US" dirty="0" smtClean="0"/>
            </a:br>
            <a:r>
              <a:rPr lang="en-US" dirty="0" smtClean="0"/>
              <a:t/>
            </a:r>
            <a:br>
              <a:rPr lang="en-US" dirty="0" smtClean="0"/>
            </a:br>
            <a:r>
              <a:rPr lang="en-US" dirty="0"/>
              <a:t>*</a:t>
            </a:r>
            <a:r>
              <a:rPr lang="en-US" dirty="0" smtClean="0"/>
              <a:t>A</a:t>
            </a:r>
            <a:r>
              <a:rPr lang="en-US" dirty="0"/>
              <a:t> </a:t>
            </a:r>
            <a:r>
              <a:rPr lang="en-US" b="1" dirty="0"/>
              <a:t>reference point</a:t>
            </a:r>
            <a:r>
              <a:rPr lang="en-US" dirty="0"/>
              <a:t> is a </a:t>
            </a:r>
            <a:r>
              <a:rPr lang="en-US" b="1" dirty="0"/>
              <a:t>point</a:t>
            </a:r>
            <a:r>
              <a:rPr lang="en-US" dirty="0"/>
              <a:t> that is considered stationary to which the object in </a:t>
            </a:r>
            <a:r>
              <a:rPr lang="en-US" b="1" dirty="0"/>
              <a:t>motion</a:t>
            </a:r>
            <a:r>
              <a:rPr lang="en-US" dirty="0"/>
              <a:t> can be related to</a:t>
            </a:r>
            <a:r>
              <a:rPr lang="en-US" dirty="0" smtClean="0"/>
              <a:t>.</a:t>
            </a:r>
            <a:br>
              <a:rPr lang="en-US" dirty="0" smtClean="0"/>
            </a:br>
            <a:r>
              <a:rPr lang="en-US" dirty="0" smtClean="0"/>
              <a:t/>
            </a:r>
            <a:br>
              <a:rPr lang="en-US" dirty="0" smtClean="0"/>
            </a:br>
            <a:r>
              <a:rPr lang="en-US" dirty="0" smtClean="0"/>
              <a:t>*Starting line</a:t>
            </a:r>
            <a:endParaRPr lang="en-US" sz="6000" b="1" dirty="0"/>
          </a:p>
        </p:txBody>
      </p:sp>
    </p:spTree>
    <p:extLst>
      <p:ext uri="{BB962C8B-B14F-4D97-AF65-F5344CB8AC3E}">
        <p14:creationId xmlns:p14="http://schemas.microsoft.com/office/powerpoint/2010/main" val="15996121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914400" y="6197600"/>
            <a:ext cx="8398625" cy="1285549"/>
          </a:xfrm>
          <a:prstGeom prst="rect">
            <a:avLst/>
          </a:prstGeom>
        </p:spPr>
        <p:txBody>
          <a:bodyPr lIns="38100" tIns="38100" rIns="38100" bIns="38100" anchor="t" anchorCtr="0">
            <a:spAutoFit/>
          </a:bodyPr>
          <a:lstStyle/>
          <a:p>
            <a:pPr algn="ctr" rtl="0">
              <a:lnSpc>
                <a:spcPct val="100000"/>
              </a:lnSpc>
              <a:buNone/>
            </a:pPr>
            <a:r>
              <a:rPr lang="en-US" sz="4800">
                <a:solidFill>
                  <a:srgbClr val="000000"/>
                </a:solidFill>
                <a:latin typeface="Arial"/>
                <a:ea typeface="Arial"/>
                <a:cs typeface="Arial"/>
                <a:sym typeface="Arial"/>
              </a:rPr>
              <a:t>Motion</a:t>
            </a:r>
          </a:p>
        </p:txBody>
      </p:sp>
      <p:sp>
        <p:nvSpPr>
          <p:cNvPr id="20" name="Shape 20"/>
          <p:cNvSpPr/>
          <p:nvPr/>
        </p:nvSpPr>
        <p:spPr>
          <a:xfrm>
            <a:off x="1930400" y="1015975"/>
            <a:ext cx="6223000" cy="4673575"/>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299150" y="297600"/>
            <a:ext cx="9632775" cy="733406"/>
          </a:xfrm>
          <a:prstGeom prst="rect">
            <a:avLst/>
          </a:prstGeom>
        </p:spPr>
        <p:txBody>
          <a:bodyPr lIns="38100" tIns="38100" rIns="38100" bIns="38100" anchor="t" anchorCtr="0">
            <a:spAutoFit/>
          </a:bodyPr>
          <a:lstStyle/>
          <a:p>
            <a:pPr rtl="0">
              <a:lnSpc>
                <a:spcPct val="100000"/>
              </a:lnSpc>
              <a:buNone/>
            </a:pPr>
            <a:r>
              <a:rPr lang="en-US" sz="4266" b="1" dirty="0">
                <a:solidFill>
                  <a:srgbClr val="000000"/>
                </a:solidFill>
                <a:latin typeface="Arial"/>
                <a:ea typeface="Arial"/>
                <a:cs typeface="Arial"/>
                <a:sym typeface="Arial"/>
              </a:rPr>
              <a:t>What is Motion?</a:t>
            </a:r>
          </a:p>
        </p:txBody>
      </p:sp>
      <p:sp>
        <p:nvSpPr>
          <p:cNvPr id="26" name="Shape 26"/>
          <p:cNvSpPr txBox="1">
            <a:spLocks noGrp="1"/>
          </p:cNvSpPr>
          <p:nvPr>
            <p:ph type="body" idx="1"/>
          </p:nvPr>
        </p:nvSpPr>
        <p:spPr>
          <a:xfrm>
            <a:off x="304800" y="1117600"/>
            <a:ext cx="9750025" cy="1800301"/>
          </a:xfrm>
          <a:prstGeom prst="rect">
            <a:avLst/>
          </a:prstGeom>
        </p:spPr>
        <p:txBody>
          <a:bodyPr lIns="38100" tIns="38100" rIns="38100" bIns="38100" anchor="t" anchorCtr="0">
            <a:spAutoFit/>
          </a:bodyPr>
          <a:lstStyle/>
          <a:p>
            <a:pPr rtl="0">
              <a:lnSpc>
                <a:spcPct val="100000"/>
              </a:lnSpc>
              <a:buNone/>
            </a:pPr>
            <a:r>
              <a:rPr lang="en-US" sz="3733" b="1" dirty="0">
                <a:solidFill>
                  <a:srgbClr val="000000"/>
                </a:solidFill>
                <a:latin typeface="arial"/>
                <a:ea typeface="arial"/>
                <a:cs typeface="arial"/>
                <a:sym typeface="arial"/>
              </a:rPr>
              <a:t>any physical movement or change in position or place, relative to a reference point </a:t>
            </a:r>
          </a:p>
        </p:txBody>
      </p:sp>
      <p:sp>
        <p:nvSpPr>
          <p:cNvPr id="27" name="Shape 27"/>
          <p:cNvSpPr/>
          <p:nvPr/>
        </p:nvSpPr>
        <p:spPr>
          <a:xfrm>
            <a:off x="1016000" y="2844775"/>
            <a:ext cx="1184275" cy="1813225"/>
          </a:xfrm>
          <a:prstGeom prst="rect">
            <a:avLst/>
          </a:prstGeom>
          <a:blipFill>
            <a:blip r:embed="rId3"/>
            <a:stretch>
              <a:fillRect/>
            </a:stretch>
          </a:blipFill>
        </p:spPr>
      </p:sp>
      <p:sp>
        <p:nvSpPr>
          <p:cNvPr id="28" name="Shape 28"/>
          <p:cNvSpPr/>
          <p:nvPr/>
        </p:nvSpPr>
        <p:spPr>
          <a:xfrm>
            <a:off x="1246947" y="4731757"/>
            <a:ext cx="3385979" cy="188494"/>
          </a:xfrm>
          <a:prstGeom prst="homePlate">
            <a:avLst>
              <a:gd name="adj" fmla="val 50000"/>
            </a:avLst>
          </a:prstGeom>
          <a:solidFill>
            <a:srgbClr val="CFE2F3"/>
          </a:solidFill>
          <a:ln w="19050" cap="flat">
            <a:solidFill>
              <a:srgbClr val="073763"/>
            </a:solidFill>
            <a:prstDash val="solid"/>
            <a:round/>
            <a:headEnd type="none" w="med" len="med"/>
            <a:tailEnd type="none" w="med" len="med"/>
          </a:ln>
        </p:spPr>
        <p:txBody>
          <a:bodyPr lIns="91425" tIns="91425" rIns="91425" bIns="91425" anchor="ctr" anchorCtr="0">
            <a:spAutoFit/>
          </a:bodyPr>
          <a:lstStyle/>
          <a:p>
            <a:endParaRPr/>
          </a:p>
        </p:txBody>
      </p:sp>
      <p:sp>
        <p:nvSpPr>
          <p:cNvPr id="29" name="Shape 29"/>
          <p:cNvSpPr/>
          <p:nvPr/>
        </p:nvSpPr>
        <p:spPr>
          <a:xfrm>
            <a:off x="3454400" y="2844775"/>
            <a:ext cx="1184275" cy="1813225"/>
          </a:xfrm>
          <a:prstGeom prst="rect">
            <a:avLst/>
          </a:prstGeom>
          <a:blipFill>
            <a:blip r:embed="rId3"/>
            <a:stretch>
              <a:fillRect/>
            </a:stretch>
          </a:blipFill>
        </p:spPr>
      </p:sp>
      <p:sp>
        <p:nvSpPr>
          <p:cNvPr id="30" name="Shape 30"/>
          <p:cNvSpPr/>
          <p:nvPr/>
        </p:nvSpPr>
        <p:spPr>
          <a:xfrm>
            <a:off x="1428750" y="4883150"/>
            <a:ext cx="602249" cy="705200"/>
          </a:xfrm>
          <a:custGeom>
            <a:avLst/>
            <a:gdLst/>
            <a:ahLst/>
            <a:cxnLst/>
            <a:rect l="0" t="0" r="0" b="0"/>
            <a:pathLst>
              <a:path w="21600" h="21600" extrusionOk="0">
                <a:moveTo>
                  <a:pt x="5615" y="21600"/>
                </a:moveTo>
                <a:lnTo>
                  <a:pt x="5615" y="11173"/>
                </a:lnTo>
                <a:cubicBezTo>
                  <a:pt x="5615" y="11173"/>
                  <a:pt x="481" y="11188"/>
                  <a:pt x="435" y="11173"/>
                </a:cubicBezTo>
                <a:cubicBezTo>
                  <a:pt x="-550" y="11173"/>
                  <a:pt x="445" y="10190"/>
                  <a:pt x="445" y="10190"/>
                </a:cubicBezTo>
                <a:lnTo>
                  <a:pt x="10795" y="0"/>
                </a:lnTo>
                <a:cubicBezTo>
                  <a:pt x="10795" y="0"/>
                  <a:pt x="21119" y="10187"/>
                  <a:pt x="21141" y="10187"/>
                </a:cubicBezTo>
                <a:cubicBezTo>
                  <a:pt x="22165" y="11337"/>
                  <a:pt x="21155" y="11173"/>
                  <a:pt x="21155" y="11173"/>
                </a:cubicBezTo>
                <a:lnTo>
                  <a:pt x="15976" y="11173"/>
                </a:lnTo>
                <a:lnTo>
                  <a:pt x="15976" y="21600"/>
                </a:lnTo>
                <a:lnTo>
                  <a:pt x="5615" y="21600"/>
                </a:lnTo>
                <a:close/>
              </a:path>
            </a:pathLst>
          </a:custGeom>
          <a:solidFill>
            <a:srgbClr val="FFFFFF"/>
          </a:solidFill>
          <a:ln w="12700" cap="flat">
            <a:solidFill>
              <a:srgbClr val="000000"/>
            </a:solidFill>
            <a:prstDash val="solid"/>
            <a:round/>
            <a:headEnd type="none" w="med" len="med"/>
            <a:tailEnd type="none" w="med" len="med"/>
          </a:ln>
        </p:spPr>
      </p:sp>
      <p:sp>
        <p:nvSpPr>
          <p:cNvPr id="31" name="Shape 31"/>
          <p:cNvSpPr txBox="1"/>
          <p:nvPr/>
        </p:nvSpPr>
        <p:spPr>
          <a:xfrm>
            <a:off x="814675" y="5785350"/>
            <a:ext cx="2264925" cy="566325"/>
          </a:xfrm>
          <a:prstGeom prst="rect">
            <a:avLst/>
          </a:prstGeom>
        </p:spPr>
        <p:txBody>
          <a:bodyPr lIns="38100" tIns="38100" rIns="38100" bIns="38100" anchor="t" anchorCtr="0">
            <a:spAutoFit/>
          </a:bodyPr>
          <a:lstStyle/>
          <a:p>
            <a:pPr rtl="0">
              <a:lnSpc>
                <a:spcPct val="100000"/>
              </a:lnSpc>
              <a:buNone/>
            </a:pPr>
            <a:r>
              <a:rPr lang="en-US" sz="2133">
                <a:solidFill>
                  <a:srgbClr val="000000"/>
                </a:solidFill>
                <a:latin typeface="Arial"/>
                <a:ea typeface="Arial"/>
                <a:cs typeface="Arial"/>
                <a:sym typeface="Arial"/>
              </a:rPr>
              <a:t>Reference Point</a:t>
            </a:r>
          </a:p>
        </p:txBody>
      </p:sp>
      <p:sp>
        <p:nvSpPr>
          <p:cNvPr id="32" name="Shape 32"/>
          <p:cNvSpPr txBox="1"/>
          <p:nvPr/>
        </p:nvSpPr>
        <p:spPr>
          <a:xfrm>
            <a:off x="4673600" y="2743200"/>
            <a:ext cx="2489749" cy="503824"/>
          </a:xfrm>
          <a:prstGeom prst="rect">
            <a:avLst/>
          </a:prstGeom>
        </p:spPr>
        <p:txBody>
          <a:bodyPr lIns="38100" tIns="38100" rIns="38100" bIns="38100" anchor="t" anchorCtr="0">
            <a:spAutoFit/>
          </a:bodyPr>
          <a:lstStyle/>
          <a:p>
            <a:pPr algn="ctr" rtl="0">
              <a:lnSpc>
                <a:spcPct val="100000"/>
              </a:lnSpc>
              <a:buNone/>
            </a:pPr>
            <a:r>
              <a:rPr lang="en-US" sz="2666">
                <a:solidFill>
                  <a:srgbClr val="000000"/>
                </a:solidFill>
                <a:latin typeface="Arial"/>
                <a:ea typeface="Arial"/>
                <a:cs typeface="Arial"/>
                <a:sym typeface="Arial"/>
              </a:rPr>
              <a:t>Movement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endParaRPr lang="en-US" dirty="0" smtClean="0"/>
          </a:p>
        </p:txBody>
      </p:sp>
      <p:sp>
        <p:nvSpPr>
          <p:cNvPr id="3" name="Content Placeholder 2"/>
          <p:cNvSpPr>
            <a:spLocks noGrp="1"/>
          </p:cNvSpPr>
          <p:nvPr>
            <p:ph idx="1"/>
          </p:nvPr>
        </p:nvSpPr>
        <p:spPr>
          <a:xfrm>
            <a:off x="0" y="163770"/>
            <a:ext cx="9948985" cy="7356145"/>
          </a:xfrm>
        </p:spPr>
        <p:txBody>
          <a:bodyPr rtlCol="0">
            <a:normAutofit fontScale="92500" lnSpcReduction="10000"/>
          </a:bodyPr>
          <a:lstStyle/>
          <a:p>
            <a:pPr marL="0" indent="0">
              <a:spcAft>
                <a:spcPts val="0"/>
              </a:spcAft>
              <a:buNone/>
              <a:defRPr/>
            </a:pPr>
            <a:r>
              <a:rPr lang="en-US" sz="3200" b="1" u="sng" dirty="0" smtClean="0"/>
              <a:t>Procedures:</a:t>
            </a:r>
          </a:p>
          <a:p>
            <a:pPr marL="0" indent="0">
              <a:spcAft>
                <a:spcPts val="0"/>
              </a:spcAft>
              <a:buNone/>
              <a:defRPr/>
            </a:pPr>
            <a:endParaRPr lang="en-US" sz="3200" dirty="0" smtClean="0"/>
          </a:p>
          <a:p>
            <a:pPr marL="514350" indent="-514350">
              <a:spcAft>
                <a:spcPts val="0"/>
              </a:spcAft>
              <a:buFont typeface="+mj-lt"/>
              <a:buAutoNum type="arabicPeriod"/>
              <a:defRPr/>
            </a:pPr>
            <a:r>
              <a:rPr lang="en-US" sz="3200" b="1" u="sng" dirty="0" smtClean="0"/>
              <a:t>LISTEN TO ALL INSTRUCTIONS GIVEN TO YOU BY </a:t>
            </a:r>
            <a:r>
              <a:rPr lang="en-US" sz="3200" b="1" u="sng" dirty="0" smtClean="0"/>
              <a:t>MRS SANFORD!</a:t>
            </a:r>
            <a:endParaRPr lang="en-US" sz="3200" b="1" u="sng" dirty="0" smtClean="0"/>
          </a:p>
          <a:p>
            <a:pPr marL="514350" indent="-514350">
              <a:spcAft>
                <a:spcPts val="0"/>
              </a:spcAft>
              <a:buFont typeface="+mj-lt"/>
              <a:buAutoNum type="arabicPeriod"/>
              <a:defRPr/>
            </a:pPr>
            <a:r>
              <a:rPr lang="en-US" sz="3200" dirty="0" smtClean="0"/>
              <a:t>Once outside, measure the distance </a:t>
            </a:r>
            <a:r>
              <a:rPr lang="en-US" sz="3200" dirty="0" smtClean="0"/>
              <a:t>of one bus  parking space</a:t>
            </a:r>
            <a:endParaRPr lang="en-US" sz="3200" dirty="0" smtClean="0"/>
          </a:p>
          <a:p>
            <a:pPr marL="514350" indent="-514350">
              <a:spcAft>
                <a:spcPts val="0"/>
              </a:spcAft>
              <a:buFont typeface="+mj-lt"/>
              <a:buAutoNum type="arabicPeriod"/>
              <a:defRPr/>
            </a:pPr>
            <a:r>
              <a:rPr lang="en-US" sz="3200" dirty="0" smtClean="0"/>
              <a:t>Each person </a:t>
            </a:r>
            <a:r>
              <a:rPr lang="en-US" sz="3200" dirty="0" smtClean="0"/>
              <a:t>in your group </a:t>
            </a:r>
            <a:r>
              <a:rPr lang="en-US" sz="3200" dirty="0" smtClean="0"/>
              <a:t>will </a:t>
            </a:r>
            <a:r>
              <a:rPr lang="en-US" sz="3200" dirty="0" smtClean="0"/>
              <a:t>need to speed walk, normal walk, and skip this measured distance while being timed.</a:t>
            </a:r>
          </a:p>
          <a:p>
            <a:pPr marL="914400" lvl="1" indent="-514350">
              <a:spcAft>
                <a:spcPts val="0"/>
              </a:spcAft>
              <a:defRPr/>
            </a:pPr>
            <a:r>
              <a:rPr lang="en-US" sz="2800" dirty="0" smtClean="0"/>
              <a:t>This is NOT a competition. Just a fun science activity. Any wagering, bets, or erratic behavior will not be accepted. </a:t>
            </a:r>
          </a:p>
          <a:p>
            <a:pPr marL="514350" indent="-514350">
              <a:spcAft>
                <a:spcPts val="0"/>
              </a:spcAft>
              <a:buFont typeface="+mj-lt"/>
              <a:buAutoNum type="arabicPeriod"/>
              <a:defRPr/>
            </a:pPr>
            <a:endParaRPr lang="en-US" sz="3200" dirty="0" smtClean="0"/>
          </a:p>
          <a:p>
            <a:pPr marL="514350" indent="-514350">
              <a:spcAft>
                <a:spcPts val="0"/>
              </a:spcAft>
              <a:buFont typeface="+mj-lt"/>
              <a:buAutoNum type="arabicPeriod"/>
              <a:defRPr/>
            </a:pPr>
            <a:r>
              <a:rPr lang="en-US" sz="3200" dirty="0" smtClean="0"/>
              <a:t>Record the time </a:t>
            </a:r>
          </a:p>
          <a:p>
            <a:pPr marL="514350" indent="-514350">
              <a:spcAft>
                <a:spcPts val="0"/>
              </a:spcAft>
              <a:buFont typeface="+mj-lt"/>
              <a:buAutoNum type="arabicPeriod"/>
              <a:defRPr/>
            </a:pPr>
            <a:r>
              <a:rPr lang="en-US" sz="3200" dirty="0" smtClean="0"/>
              <a:t>Calculate your speed remember speed =d/t</a:t>
            </a:r>
          </a:p>
          <a:p>
            <a:pPr marL="514350" indent="-514350">
              <a:buFont typeface="+mj-lt"/>
              <a:buAutoNum type="arabicPeriod"/>
              <a:defRPr/>
            </a:pPr>
            <a:r>
              <a:rPr lang="en-US" sz="3200" dirty="0"/>
              <a:t>Record all your data in your data </a:t>
            </a:r>
            <a:r>
              <a:rPr lang="en-US" sz="3200" dirty="0" smtClean="0"/>
              <a:t>table.</a:t>
            </a:r>
          </a:p>
          <a:p>
            <a:pPr marL="514350" indent="-514350">
              <a:buFont typeface="+mj-lt"/>
              <a:buAutoNum type="arabicPeriod"/>
              <a:defRPr/>
            </a:pPr>
            <a:r>
              <a:rPr lang="en-US" sz="3200" dirty="0" smtClean="0"/>
              <a:t> </a:t>
            </a:r>
            <a:r>
              <a:rPr lang="en-US" sz="3200" dirty="0">
                <a:sym typeface="Wingdings"/>
              </a:rPr>
              <a:t></a:t>
            </a:r>
            <a:r>
              <a:rPr lang="en-US" sz="3200" dirty="0"/>
              <a:t> Happy motioning!</a:t>
            </a:r>
          </a:p>
          <a:p>
            <a:pPr>
              <a:spcAft>
                <a:spcPts val="0"/>
              </a:spcAft>
              <a:defRPr/>
            </a:pPr>
            <a:r>
              <a:rPr lang="en-US" sz="2600" dirty="0" smtClean="0"/>
              <a:t> </a:t>
            </a:r>
            <a:endParaRPr lang="en-US" sz="2600" dirty="0" smtClean="0"/>
          </a:p>
          <a:p>
            <a:pPr marL="514350" indent="-514350">
              <a:spcAft>
                <a:spcPts val="0"/>
              </a:spcAft>
              <a:buFont typeface="+mj-lt"/>
              <a:buAutoNum type="arabicPeriod"/>
              <a:defRPr/>
            </a:pPr>
            <a:endParaRPr lang="en-US" dirty="0" smtClean="0"/>
          </a:p>
        </p:txBody>
      </p:sp>
    </p:spTree>
    <p:extLst>
      <p:ext uri="{BB962C8B-B14F-4D97-AF65-F5344CB8AC3E}">
        <p14:creationId xmlns:p14="http://schemas.microsoft.com/office/powerpoint/2010/main" val="27142355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p:nvPr/>
        </p:nvSpPr>
        <p:spPr>
          <a:xfrm>
            <a:off x="1524000" y="3352800"/>
            <a:ext cx="1184275" cy="1813225"/>
          </a:xfrm>
          <a:prstGeom prst="rect">
            <a:avLst/>
          </a:prstGeom>
          <a:blipFill>
            <a:blip r:embed="rId3"/>
            <a:stretch>
              <a:fillRect/>
            </a:stretch>
          </a:blipFill>
        </p:spPr>
      </p:sp>
      <p:grpSp>
        <p:nvGrpSpPr>
          <p:cNvPr id="38" name="Shape 38"/>
          <p:cNvGrpSpPr/>
          <p:nvPr/>
        </p:nvGrpSpPr>
        <p:grpSpPr>
          <a:xfrm>
            <a:off x="415131" y="5086424"/>
            <a:ext cx="5099386" cy="207362"/>
            <a:chOff x="1981200" y="1443454"/>
            <a:chExt cx="5562600" cy="312854"/>
          </a:xfrm>
        </p:grpSpPr>
        <p:sp>
          <p:nvSpPr>
            <p:cNvPr id="39" name="Shape 39"/>
            <p:cNvSpPr/>
            <p:nvPr/>
          </p:nvSpPr>
          <p:spPr>
            <a:xfrm>
              <a:off x="1981200" y="1447800"/>
              <a:ext cx="5562600" cy="304799"/>
            </a:xfrm>
            <a:prstGeom prst="homePlate">
              <a:avLst>
                <a:gd name="adj" fmla="val 50000"/>
              </a:avLst>
            </a:prstGeom>
            <a:solidFill>
              <a:srgbClr val="CFE2F3"/>
            </a:solidFill>
            <a:ln w="19050" cap="flat">
              <a:solidFill>
                <a:srgbClr val="073763"/>
              </a:solidFill>
              <a:prstDash val="solid"/>
              <a:round/>
              <a:headEnd type="none" w="med" len="med"/>
              <a:tailEnd type="none" w="med" len="med"/>
            </a:ln>
          </p:spPr>
          <p:txBody>
            <a:bodyPr lIns="91425" tIns="91425" rIns="91425" bIns="91425" anchor="ctr" anchorCtr="0">
              <a:spAutoFit/>
            </a:bodyPr>
            <a:lstStyle/>
            <a:p>
              <a:endParaRPr/>
            </a:p>
          </p:txBody>
        </p:sp>
        <p:sp>
          <p:nvSpPr>
            <p:cNvPr id="40" name="Shape 40"/>
            <p:cNvSpPr/>
            <p:nvPr/>
          </p:nvSpPr>
          <p:spPr>
            <a:xfrm>
              <a:off x="2209800" y="1447800"/>
              <a:ext cx="0" cy="304799"/>
            </a:xfrm>
            <a:prstGeom prst="straightConnector1">
              <a:avLst/>
            </a:prstGeom>
            <a:noFill/>
            <a:ln w="19050" cap="flat">
              <a:solidFill>
                <a:srgbClr val="073763"/>
              </a:solidFill>
              <a:prstDash val="solid"/>
              <a:round/>
              <a:headEnd type="none" w="lg" len="lg"/>
              <a:tailEnd type="none" w="lg" len="lg"/>
            </a:ln>
          </p:spPr>
        </p:sp>
        <p:sp>
          <p:nvSpPr>
            <p:cNvPr id="41" name="Shape 41"/>
            <p:cNvSpPr/>
            <p:nvPr/>
          </p:nvSpPr>
          <p:spPr>
            <a:xfrm>
              <a:off x="2438400" y="1447800"/>
              <a:ext cx="0" cy="304799"/>
            </a:xfrm>
            <a:prstGeom prst="straightConnector1">
              <a:avLst/>
            </a:prstGeom>
            <a:noFill/>
            <a:ln w="19050" cap="flat">
              <a:solidFill>
                <a:srgbClr val="073763"/>
              </a:solidFill>
              <a:prstDash val="solid"/>
              <a:round/>
              <a:headEnd type="none" w="lg" len="lg"/>
              <a:tailEnd type="none" w="lg" len="lg"/>
            </a:ln>
          </p:spPr>
        </p:sp>
        <p:sp>
          <p:nvSpPr>
            <p:cNvPr id="42" name="Shape 42"/>
            <p:cNvSpPr/>
            <p:nvPr/>
          </p:nvSpPr>
          <p:spPr>
            <a:xfrm>
              <a:off x="2663184" y="1445786"/>
              <a:ext cx="0" cy="304799"/>
            </a:xfrm>
            <a:prstGeom prst="straightConnector1">
              <a:avLst/>
            </a:prstGeom>
            <a:noFill/>
            <a:ln w="19050" cap="flat">
              <a:solidFill>
                <a:srgbClr val="073763"/>
              </a:solidFill>
              <a:prstDash val="solid"/>
              <a:round/>
              <a:headEnd type="none" w="lg" len="lg"/>
              <a:tailEnd type="none" w="lg" len="lg"/>
            </a:ln>
          </p:spPr>
        </p:sp>
        <p:sp>
          <p:nvSpPr>
            <p:cNvPr id="43" name="Shape 43"/>
            <p:cNvSpPr/>
            <p:nvPr/>
          </p:nvSpPr>
          <p:spPr>
            <a:xfrm>
              <a:off x="2897401" y="1443560"/>
              <a:ext cx="0" cy="304799"/>
            </a:xfrm>
            <a:prstGeom prst="straightConnector1">
              <a:avLst/>
            </a:prstGeom>
            <a:noFill/>
            <a:ln w="19050" cap="flat">
              <a:solidFill>
                <a:srgbClr val="073763"/>
              </a:solidFill>
              <a:prstDash val="solid"/>
              <a:round/>
              <a:headEnd type="none" w="lg" len="lg"/>
              <a:tailEnd type="none" w="lg" len="lg"/>
            </a:ln>
          </p:spPr>
        </p:sp>
        <p:sp>
          <p:nvSpPr>
            <p:cNvPr id="44" name="Shape 44"/>
            <p:cNvSpPr/>
            <p:nvPr/>
          </p:nvSpPr>
          <p:spPr>
            <a:xfrm>
              <a:off x="3121762" y="1450873"/>
              <a:ext cx="0" cy="304799"/>
            </a:xfrm>
            <a:prstGeom prst="straightConnector1">
              <a:avLst/>
            </a:prstGeom>
            <a:noFill/>
            <a:ln w="19050" cap="flat">
              <a:solidFill>
                <a:srgbClr val="073763"/>
              </a:solidFill>
              <a:prstDash val="solid"/>
              <a:round/>
              <a:headEnd type="none" w="lg" len="lg"/>
              <a:tailEnd type="none" w="lg" len="lg"/>
            </a:ln>
          </p:spPr>
        </p:sp>
        <p:sp>
          <p:nvSpPr>
            <p:cNvPr id="45" name="Shape 45"/>
            <p:cNvSpPr/>
            <p:nvPr/>
          </p:nvSpPr>
          <p:spPr>
            <a:xfrm>
              <a:off x="3355343" y="1448647"/>
              <a:ext cx="0" cy="304799"/>
            </a:xfrm>
            <a:prstGeom prst="straightConnector1">
              <a:avLst/>
            </a:prstGeom>
            <a:noFill/>
            <a:ln w="19050" cap="flat">
              <a:solidFill>
                <a:srgbClr val="073763"/>
              </a:solidFill>
              <a:prstDash val="solid"/>
              <a:round/>
              <a:headEnd type="none" w="lg" len="lg"/>
              <a:tailEnd type="none" w="lg" len="lg"/>
            </a:ln>
          </p:spPr>
        </p:sp>
        <p:sp>
          <p:nvSpPr>
            <p:cNvPr id="46" name="Shape 46"/>
            <p:cNvSpPr/>
            <p:nvPr/>
          </p:nvSpPr>
          <p:spPr>
            <a:xfrm>
              <a:off x="3579068" y="1446422"/>
              <a:ext cx="0" cy="304799"/>
            </a:xfrm>
            <a:prstGeom prst="straightConnector1">
              <a:avLst/>
            </a:prstGeom>
            <a:noFill/>
            <a:ln w="19050" cap="flat">
              <a:solidFill>
                <a:srgbClr val="073763"/>
              </a:solidFill>
              <a:prstDash val="solid"/>
              <a:round/>
              <a:headEnd type="none" w="lg" len="lg"/>
              <a:tailEnd type="none" w="lg" len="lg"/>
            </a:ln>
          </p:spPr>
        </p:sp>
        <p:sp>
          <p:nvSpPr>
            <p:cNvPr id="47" name="Shape 47"/>
            <p:cNvSpPr/>
            <p:nvPr/>
          </p:nvSpPr>
          <p:spPr>
            <a:xfrm>
              <a:off x="3812013" y="1444196"/>
              <a:ext cx="0" cy="304799"/>
            </a:xfrm>
            <a:prstGeom prst="straightConnector1">
              <a:avLst/>
            </a:prstGeom>
            <a:noFill/>
            <a:ln w="19050" cap="flat">
              <a:solidFill>
                <a:srgbClr val="073763"/>
              </a:solidFill>
              <a:prstDash val="solid"/>
              <a:round/>
              <a:headEnd type="none" w="lg" len="lg"/>
              <a:tailEnd type="none" w="lg" len="lg"/>
            </a:ln>
          </p:spPr>
        </p:sp>
        <p:sp>
          <p:nvSpPr>
            <p:cNvPr id="48" name="Shape 48"/>
            <p:cNvSpPr/>
            <p:nvPr/>
          </p:nvSpPr>
          <p:spPr>
            <a:xfrm>
              <a:off x="4035102" y="1451509"/>
              <a:ext cx="0" cy="304799"/>
            </a:xfrm>
            <a:prstGeom prst="straightConnector1">
              <a:avLst/>
            </a:prstGeom>
            <a:noFill/>
            <a:ln w="19050" cap="flat">
              <a:solidFill>
                <a:srgbClr val="073763"/>
              </a:solidFill>
              <a:prstDash val="solid"/>
              <a:round/>
              <a:headEnd type="none" w="lg" len="lg"/>
              <a:tailEnd type="none" w="lg" len="lg"/>
            </a:ln>
          </p:spPr>
        </p:sp>
        <p:sp>
          <p:nvSpPr>
            <p:cNvPr id="49" name="Shape 49"/>
            <p:cNvSpPr/>
            <p:nvPr/>
          </p:nvSpPr>
          <p:spPr>
            <a:xfrm>
              <a:off x="4267412" y="1449283"/>
              <a:ext cx="0" cy="304799"/>
            </a:xfrm>
            <a:prstGeom prst="straightConnector1">
              <a:avLst/>
            </a:prstGeom>
            <a:noFill/>
            <a:ln w="19050" cap="flat">
              <a:solidFill>
                <a:srgbClr val="073763"/>
              </a:solidFill>
              <a:prstDash val="solid"/>
              <a:round/>
              <a:headEnd type="none" w="lg" len="lg"/>
              <a:tailEnd type="none" w="lg" len="lg"/>
            </a:ln>
          </p:spPr>
        </p:sp>
        <p:sp>
          <p:nvSpPr>
            <p:cNvPr id="50" name="Shape 50"/>
            <p:cNvSpPr/>
            <p:nvPr/>
          </p:nvSpPr>
          <p:spPr>
            <a:xfrm>
              <a:off x="4499403" y="1447058"/>
              <a:ext cx="0" cy="304799"/>
            </a:xfrm>
            <a:prstGeom prst="straightConnector1">
              <a:avLst/>
            </a:prstGeom>
            <a:noFill/>
            <a:ln w="19050" cap="flat">
              <a:solidFill>
                <a:srgbClr val="073763"/>
              </a:solidFill>
              <a:prstDash val="solid"/>
              <a:round/>
              <a:headEnd type="none" w="lg" len="lg"/>
              <a:tailEnd type="none" w="lg" len="lg"/>
            </a:ln>
          </p:spPr>
        </p:sp>
        <p:sp>
          <p:nvSpPr>
            <p:cNvPr id="51" name="Shape 51"/>
            <p:cNvSpPr/>
            <p:nvPr/>
          </p:nvSpPr>
          <p:spPr>
            <a:xfrm>
              <a:off x="4721538" y="1444832"/>
              <a:ext cx="0" cy="304799"/>
            </a:xfrm>
            <a:prstGeom prst="straightConnector1">
              <a:avLst/>
            </a:prstGeom>
            <a:noFill/>
            <a:ln w="19050" cap="flat">
              <a:solidFill>
                <a:srgbClr val="073763"/>
              </a:solidFill>
              <a:prstDash val="solid"/>
              <a:round/>
              <a:headEnd type="none" w="lg" len="lg"/>
              <a:tailEnd type="none" w="lg" len="lg"/>
            </a:ln>
          </p:spPr>
        </p:sp>
        <p:sp>
          <p:nvSpPr>
            <p:cNvPr id="52" name="Shape 52"/>
            <p:cNvSpPr/>
            <p:nvPr/>
          </p:nvSpPr>
          <p:spPr>
            <a:xfrm>
              <a:off x="4955437" y="1450131"/>
              <a:ext cx="0" cy="304799"/>
            </a:xfrm>
            <a:prstGeom prst="straightConnector1">
              <a:avLst/>
            </a:prstGeom>
            <a:noFill/>
            <a:ln w="19050" cap="flat">
              <a:solidFill>
                <a:srgbClr val="073763"/>
              </a:solidFill>
              <a:prstDash val="solid"/>
              <a:round/>
              <a:headEnd type="none" w="lg" len="lg"/>
              <a:tailEnd type="none" w="lg" len="lg"/>
            </a:ln>
          </p:spPr>
        </p:sp>
        <p:sp>
          <p:nvSpPr>
            <p:cNvPr id="53" name="Shape 53"/>
            <p:cNvSpPr/>
            <p:nvPr/>
          </p:nvSpPr>
          <p:spPr>
            <a:xfrm>
              <a:off x="5176936" y="1447905"/>
              <a:ext cx="0" cy="304799"/>
            </a:xfrm>
            <a:prstGeom prst="straightConnector1">
              <a:avLst/>
            </a:prstGeom>
            <a:noFill/>
            <a:ln w="19050" cap="flat">
              <a:solidFill>
                <a:srgbClr val="073763"/>
              </a:solidFill>
              <a:prstDash val="solid"/>
              <a:round/>
              <a:headEnd type="none" w="lg" len="lg"/>
              <a:tailEnd type="none" w="lg" len="lg"/>
            </a:ln>
          </p:spPr>
        </p:sp>
        <p:sp>
          <p:nvSpPr>
            <p:cNvPr id="54" name="Shape 54"/>
            <p:cNvSpPr/>
            <p:nvPr/>
          </p:nvSpPr>
          <p:spPr>
            <a:xfrm>
              <a:off x="5407656" y="1445680"/>
              <a:ext cx="0" cy="304799"/>
            </a:xfrm>
            <a:prstGeom prst="straightConnector1">
              <a:avLst/>
            </a:prstGeom>
            <a:noFill/>
            <a:ln w="19050" cap="flat">
              <a:solidFill>
                <a:srgbClr val="073763"/>
              </a:solidFill>
              <a:prstDash val="solid"/>
              <a:round/>
              <a:headEnd type="none" w="lg" len="lg"/>
              <a:tailEnd type="none" w="lg" len="lg"/>
            </a:ln>
          </p:spPr>
        </p:sp>
        <p:sp>
          <p:nvSpPr>
            <p:cNvPr id="55" name="Shape 55"/>
            <p:cNvSpPr/>
            <p:nvPr/>
          </p:nvSpPr>
          <p:spPr>
            <a:xfrm>
              <a:off x="5638058" y="1443454"/>
              <a:ext cx="0" cy="304799"/>
            </a:xfrm>
            <a:prstGeom prst="straightConnector1">
              <a:avLst/>
            </a:prstGeom>
            <a:noFill/>
            <a:ln w="19050" cap="flat">
              <a:solidFill>
                <a:srgbClr val="073763"/>
              </a:solidFill>
              <a:prstDash val="solid"/>
              <a:round/>
              <a:headEnd type="none" w="lg" len="lg"/>
              <a:tailEnd type="none" w="lg" len="lg"/>
            </a:ln>
          </p:spPr>
        </p:sp>
        <p:sp>
          <p:nvSpPr>
            <p:cNvPr id="56" name="Shape 56"/>
            <p:cNvSpPr/>
            <p:nvPr/>
          </p:nvSpPr>
          <p:spPr>
            <a:xfrm>
              <a:off x="5868141" y="1450767"/>
              <a:ext cx="0" cy="304799"/>
            </a:xfrm>
            <a:prstGeom prst="straightConnector1">
              <a:avLst/>
            </a:prstGeom>
            <a:noFill/>
            <a:ln w="19050" cap="flat">
              <a:solidFill>
                <a:srgbClr val="073763"/>
              </a:solidFill>
              <a:prstDash val="solid"/>
              <a:round/>
              <a:headEnd type="none" w="lg" len="lg"/>
              <a:tailEnd type="none" w="lg" len="lg"/>
            </a:ln>
          </p:spPr>
        </p:sp>
        <p:sp>
          <p:nvSpPr>
            <p:cNvPr id="57" name="Shape 57"/>
            <p:cNvSpPr/>
            <p:nvPr/>
          </p:nvSpPr>
          <p:spPr>
            <a:xfrm>
              <a:off x="6097907" y="1448541"/>
              <a:ext cx="0" cy="304799"/>
            </a:xfrm>
            <a:prstGeom prst="straightConnector1">
              <a:avLst/>
            </a:prstGeom>
            <a:noFill/>
            <a:ln w="19050" cap="flat">
              <a:solidFill>
                <a:srgbClr val="073763"/>
              </a:solidFill>
              <a:prstDash val="solid"/>
              <a:round/>
              <a:headEnd type="none" w="lg" len="lg"/>
              <a:tailEnd type="none" w="lg" len="lg"/>
            </a:ln>
          </p:spPr>
        </p:sp>
        <p:sp>
          <p:nvSpPr>
            <p:cNvPr id="58" name="Shape 58"/>
            <p:cNvSpPr/>
            <p:nvPr/>
          </p:nvSpPr>
          <p:spPr>
            <a:xfrm>
              <a:off x="6327355" y="1446316"/>
              <a:ext cx="0" cy="304799"/>
            </a:xfrm>
            <a:prstGeom prst="straightConnector1">
              <a:avLst/>
            </a:prstGeom>
            <a:noFill/>
            <a:ln w="19050" cap="flat">
              <a:solidFill>
                <a:srgbClr val="073763"/>
              </a:solidFill>
              <a:prstDash val="solid"/>
              <a:round/>
              <a:headEnd type="none" w="lg" len="lg"/>
              <a:tailEnd type="none" w="lg" len="lg"/>
            </a:ln>
          </p:spPr>
        </p:sp>
        <p:sp>
          <p:nvSpPr>
            <p:cNvPr id="59" name="Shape 59"/>
            <p:cNvSpPr/>
            <p:nvPr/>
          </p:nvSpPr>
          <p:spPr>
            <a:xfrm>
              <a:off x="6556485" y="1444090"/>
              <a:ext cx="0" cy="304799"/>
            </a:xfrm>
            <a:prstGeom prst="straightConnector1">
              <a:avLst/>
            </a:prstGeom>
            <a:noFill/>
            <a:ln w="19050" cap="flat">
              <a:solidFill>
                <a:srgbClr val="073763"/>
              </a:solidFill>
              <a:prstDash val="solid"/>
              <a:round/>
              <a:headEnd type="none" w="lg" len="lg"/>
              <a:tailEnd type="none" w="lg" len="lg"/>
            </a:ln>
          </p:spPr>
        </p:sp>
        <p:sp>
          <p:nvSpPr>
            <p:cNvPr id="60" name="Shape 60"/>
            <p:cNvSpPr/>
            <p:nvPr/>
          </p:nvSpPr>
          <p:spPr>
            <a:xfrm>
              <a:off x="6785297" y="1451403"/>
              <a:ext cx="0" cy="304799"/>
            </a:xfrm>
            <a:prstGeom prst="straightConnector1">
              <a:avLst/>
            </a:prstGeom>
            <a:noFill/>
            <a:ln w="19050" cap="flat">
              <a:solidFill>
                <a:srgbClr val="073763"/>
              </a:solidFill>
              <a:prstDash val="solid"/>
              <a:round/>
              <a:headEnd type="none" w="lg" len="lg"/>
              <a:tailEnd type="none" w="lg" len="lg"/>
            </a:ln>
          </p:spPr>
        </p:sp>
      </p:grpSp>
      <p:sp>
        <p:nvSpPr>
          <p:cNvPr id="61" name="Shape 61"/>
          <p:cNvSpPr/>
          <p:nvPr/>
        </p:nvSpPr>
        <p:spPr>
          <a:xfrm rot="-5395469">
            <a:off x="808674" y="3578109"/>
            <a:ext cx="2932367" cy="65447"/>
          </a:xfrm>
          <a:prstGeom prst="homePlate">
            <a:avLst>
              <a:gd name="adj" fmla="val 50000"/>
            </a:avLst>
          </a:prstGeom>
          <a:solidFill>
            <a:srgbClr val="CFE2F3"/>
          </a:solidFill>
          <a:ln w="19050" cap="flat">
            <a:solidFill>
              <a:srgbClr val="073763"/>
            </a:solidFill>
            <a:prstDash val="solid"/>
            <a:round/>
            <a:headEnd type="none" w="med" len="med"/>
            <a:tailEnd type="none" w="med" len="med"/>
          </a:ln>
        </p:spPr>
        <p:txBody>
          <a:bodyPr lIns="91425" tIns="91425" rIns="91425" bIns="91425" anchor="ctr" anchorCtr="0">
            <a:spAutoFit/>
          </a:bodyPr>
          <a:lstStyle/>
          <a:p>
            <a:endParaRPr/>
          </a:p>
        </p:txBody>
      </p:sp>
      <p:sp>
        <p:nvSpPr>
          <p:cNvPr id="62" name="Shape 62"/>
          <p:cNvSpPr txBox="1"/>
          <p:nvPr/>
        </p:nvSpPr>
        <p:spPr>
          <a:xfrm>
            <a:off x="4673600" y="5486400"/>
            <a:ext cx="1207949" cy="484125"/>
          </a:xfrm>
          <a:prstGeom prst="rect">
            <a:avLst/>
          </a:prstGeom>
        </p:spPr>
        <p:txBody>
          <a:bodyPr lIns="38100" tIns="38100" rIns="38100" bIns="38100" anchor="t" anchorCtr="0">
            <a:spAutoFit/>
          </a:bodyPr>
          <a:lstStyle/>
          <a:p>
            <a:pPr rtl="0">
              <a:lnSpc>
                <a:spcPct val="100000"/>
              </a:lnSpc>
              <a:buNone/>
            </a:pPr>
            <a:r>
              <a:rPr lang="en-US" sz="2666">
                <a:solidFill>
                  <a:srgbClr val="000000"/>
                </a:solidFill>
                <a:latin typeface="Arial"/>
                <a:ea typeface="Arial"/>
                <a:cs typeface="Arial"/>
                <a:sym typeface="Arial"/>
              </a:rPr>
              <a:t>X Axis</a:t>
            </a:r>
          </a:p>
        </p:txBody>
      </p:sp>
      <p:sp>
        <p:nvSpPr>
          <p:cNvPr id="63" name="Shape 63"/>
          <p:cNvSpPr txBox="1"/>
          <p:nvPr/>
        </p:nvSpPr>
        <p:spPr>
          <a:xfrm>
            <a:off x="1015350" y="2133600"/>
            <a:ext cx="1026450" cy="411475"/>
          </a:xfrm>
          <a:prstGeom prst="rect">
            <a:avLst/>
          </a:prstGeom>
        </p:spPr>
        <p:txBody>
          <a:bodyPr lIns="38100" tIns="38100" rIns="38100" bIns="38100" anchor="t" anchorCtr="0">
            <a:spAutoFit/>
          </a:bodyPr>
          <a:lstStyle/>
          <a:p>
            <a:pPr rtl="0">
              <a:lnSpc>
                <a:spcPct val="100000"/>
              </a:lnSpc>
              <a:buNone/>
            </a:pPr>
            <a:r>
              <a:rPr lang="en-US" sz="2666">
                <a:solidFill>
                  <a:srgbClr val="000000"/>
                </a:solidFill>
                <a:latin typeface="Arial"/>
                <a:ea typeface="Arial"/>
                <a:cs typeface="Arial"/>
                <a:sym typeface="Arial"/>
              </a:rPr>
              <a:t>Y Axis</a:t>
            </a:r>
          </a:p>
        </p:txBody>
      </p:sp>
      <p:sp>
        <p:nvSpPr>
          <p:cNvPr id="64" name="Shape 64"/>
          <p:cNvSpPr txBox="1"/>
          <p:nvPr/>
        </p:nvSpPr>
        <p:spPr>
          <a:xfrm>
            <a:off x="914400" y="101600"/>
            <a:ext cx="9077093" cy="1615827"/>
          </a:xfrm>
          <a:prstGeom prst="rect">
            <a:avLst/>
          </a:prstGeom>
        </p:spPr>
        <p:txBody>
          <a:bodyPr wrap="square" lIns="38100" tIns="38100" rIns="38100" bIns="38100" anchor="t" anchorCtr="0">
            <a:spAutoFit/>
          </a:bodyPr>
          <a:lstStyle/>
          <a:p>
            <a:pPr rtl="0">
              <a:lnSpc>
                <a:spcPct val="100000"/>
              </a:lnSpc>
              <a:buNone/>
            </a:pPr>
            <a:r>
              <a:rPr lang="en-US" sz="3600" b="1" dirty="0">
                <a:solidFill>
                  <a:srgbClr val="000000"/>
                </a:solidFill>
                <a:latin typeface="Arial"/>
                <a:ea typeface="Arial"/>
                <a:cs typeface="Arial"/>
                <a:sym typeface="Arial"/>
              </a:rPr>
              <a:t>Distance = how far an object has moved.</a:t>
            </a:r>
          </a:p>
          <a:p>
            <a:endParaRPr lang="en-US" sz="3200" b="1" dirty="0">
              <a:solidFill>
                <a:srgbClr val="000000"/>
              </a:solidFill>
              <a:latin typeface="Arial"/>
              <a:ea typeface="Arial"/>
              <a:cs typeface="Arial"/>
              <a:sym typeface="Arial"/>
            </a:endParaRPr>
          </a:p>
          <a:p>
            <a:pPr rtl="0">
              <a:lnSpc>
                <a:spcPct val="100000"/>
              </a:lnSpc>
              <a:buNone/>
            </a:pPr>
            <a:r>
              <a:rPr lang="en-US" sz="3200" dirty="0">
                <a:solidFill>
                  <a:srgbClr val="000000"/>
                </a:solidFill>
                <a:latin typeface="Arial"/>
                <a:ea typeface="Arial"/>
                <a:cs typeface="Arial"/>
                <a:sym typeface="Arial"/>
              </a:rPr>
              <a:t>Measured in meters, kilometers (cm or mm)</a:t>
            </a:r>
          </a:p>
        </p:txBody>
      </p:sp>
      <p:sp>
        <p:nvSpPr>
          <p:cNvPr id="65" name="Shape 65"/>
          <p:cNvSpPr/>
          <p:nvPr/>
        </p:nvSpPr>
        <p:spPr>
          <a:xfrm>
            <a:off x="4171950" y="4883150"/>
            <a:ext cx="225675" cy="184774"/>
          </a:xfrm>
          <a:prstGeom prst="ellipse">
            <a:avLst/>
          </a:prstGeom>
          <a:solidFill>
            <a:srgbClr val="CC0000"/>
          </a:solidFill>
          <a:ln w="12700" cap="flat">
            <a:solidFill>
              <a:srgbClr val="000000"/>
            </a:solidFill>
            <a:prstDash val="solid"/>
            <a:round/>
            <a:headEnd type="none" w="med" len="med"/>
            <a:tailEnd type="none" w="med" len="med"/>
          </a:ln>
        </p:spPr>
        <p:txBody>
          <a:bodyPr lIns="91425" tIns="91425" rIns="91425" bIns="91425" anchor="ctr" anchorCtr="0">
            <a:spAutoFit/>
          </a:bodyPr>
          <a:lstStyle/>
          <a:p>
            <a:endParaRPr/>
          </a:p>
        </p:txBody>
      </p:sp>
      <p:sp>
        <p:nvSpPr>
          <p:cNvPr id="66" name="Shape 66"/>
          <p:cNvSpPr txBox="1"/>
          <p:nvPr/>
        </p:nvSpPr>
        <p:spPr>
          <a:xfrm>
            <a:off x="6705600" y="1930400"/>
            <a:ext cx="2874000" cy="3062674"/>
          </a:xfrm>
          <a:prstGeom prst="rect">
            <a:avLst/>
          </a:prstGeom>
        </p:spPr>
        <p:txBody>
          <a:bodyPr lIns="38100" tIns="38100" rIns="38100" bIns="38100" anchor="t" anchorCtr="0">
            <a:spAutoFit/>
          </a:bodyPr>
          <a:lstStyle/>
          <a:p>
            <a:pPr rtl="0">
              <a:lnSpc>
                <a:spcPct val="100000"/>
              </a:lnSpc>
              <a:buNone/>
            </a:pPr>
            <a:r>
              <a:rPr lang="en-US" sz="2666">
                <a:solidFill>
                  <a:srgbClr val="000000"/>
                </a:solidFill>
                <a:latin typeface="Arial"/>
                <a:ea typeface="Arial"/>
                <a:cs typeface="Arial"/>
                <a:sym typeface="Arial"/>
              </a:rPr>
              <a:t>If each mark represents 10 cm, what is the distance between the girl and the ball?  ______</a:t>
            </a:r>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299125" y="299650"/>
            <a:ext cx="9616549" cy="2046329"/>
          </a:xfrm>
          <a:prstGeom prst="rect">
            <a:avLst/>
          </a:prstGeom>
        </p:spPr>
        <p:txBody>
          <a:bodyPr lIns="38100" tIns="38100" rIns="38100" bIns="38100" anchor="t" anchorCtr="0">
            <a:spAutoFit/>
          </a:bodyPr>
          <a:lstStyle/>
          <a:p>
            <a:pPr rtl="0">
              <a:lnSpc>
                <a:spcPct val="100000"/>
              </a:lnSpc>
              <a:buNone/>
            </a:pPr>
            <a:r>
              <a:rPr lang="en-US" sz="4266" b="1" u="sng" dirty="0">
                <a:solidFill>
                  <a:srgbClr val="000000"/>
                </a:solidFill>
                <a:latin typeface="Arial"/>
                <a:ea typeface="Arial"/>
                <a:cs typeface="Arial"/>
                <a:sym typeface="Arial"/>
              </a:rPr>
              <a:t>Speed</a:t>
            </a:r>
            <a:r>
              <a:rPr lang="en-US" sz="4266" b="1" dirty="0">
                <a:solidFill>
                  <a:srgbClr val="000000"/>
                </a:solidFill>
                <a:latin typeface="Arial"/>
                <a:ea typeface="Arial"/>
                <a:cs typeface="Arial"/>
                <a:sym typeface="Arial"/>
              </a:rPr>
              <a:t> = the distance an object travels per unit of time  (sec, hour, year..</a:t>
            </a:r>
            <a:r>
              <a:rPr lang="en-US" sz="4266" b="1" dirty="0" err="1">
                <a:solidFill>
                  <a:srgbClr val="000000"/>
                </a:solidFill>
                <a:latin typeface="Arial"/>
                <a:ea typeface="Arial"/>
                <a:cs typeface="Arial"/>
                <a:sym typeface="Arial"/>
              </a:rPr>
              <a:t>etc</a:t>
            </a:r>
            <a:r>
              <a:rPr lang="en-US" sz="4266" b="1" dirty="0">
                <a:solidFill>
                  <a:srgbClr val="000000"/>
                </a:solidFill>
                <a:latin typeface="Arial"/>
                <a:ea typeface="Arial"/>
                <a:cs typeface="Arial"/>
                <a:sym typeface="Arial"/>
              </a:rPr>
              <a:t>)</a:t>
            </a:r>
          </a:p>
        </p:txBody>
      </p:sp>
      <p:sp>
        <p:nvSpPr>
          <p:cNvPr id="107" name="Shape 107"/>
          <p:cNvSpPr txBox="1">
            <a:spLocks noGrp="1"/>
          </p:cNvSpPr>
          <p:nvPr>
            <p:ph type="body" idx="1"/>
          </p:nvPr>
        </p:nvSpPr>
        <p:spPr>
          <a:xfrm>
            <a:off x="304800" y="1828800"/>
            <a:ext cx="9626599" cy="4672946"/>
          </a:xfrm>
          <a:prstGeom prst="rect">
            <a:avLst/>
          </a:prstGeom>
        </p:spPr>
        <p:txBody>
          <a:bodyPr lIns="38100" tIns="38100" rIns="38100" bIns="38100" anchor="t" anchorCtr="0">
            <a:spAutoFit/>
          </a:bodyPr>
          <a:lstStyle/>
          <a:p>
            <a:pPr rtl="0">
              <a:lnSpc>
                <a:spcPct val="100000"/>
              </a:lnSpc>
              <a:buNone/>
            </a:pPr>
            <a:r>
              <a:rPr lang="en-US" sz="3200" dirty="0">
                <a:solidFill>
                  <a:srgbClr val="000000"/>
                </a:solidFill>
                <a:latin typeface="Arial"/>
                <a:ea typeface="Arial"/>
                <a:cs typeface="Arial"/>
                <a:sym typeface="Arial"/>
              </a:rPr>
              <a:t>
Speed Equation</a:t>
            </a:r>
          </a:p>
          <a:p>
            <a:endParaRPr lang="en-US" sz="3200" dirty="0">
              <a:solidFill>
                <a:srgbClr val="000000"/>
              </a:solidFill>
              <a:latin typeface="Arial"/>
              <a:ea typeface="Arial"/>
              <a:cs typeface="Arial"/>
              <a:sym typeface="Arial"/>
            </a:endParaRPr>
          </a:p>
          <a:p>
            <a:pPr rtl="0">
              <a:lnSpc>
                <a:spcPct val="100000"/>
              </a:lnSpc>
              <a:buNone/>
            </a:pPr>
            <a:r>
              <a:rPr lang="en-US" sz="3200" dirty="0">
                <a:solidFill>
                  <a:srgbClr val="000000"/>
                </a:solidFill>
                <a:latin typeface="Arial"/>
                <a:ea typeface="Arial"/>
                <a:cs typeface="Arial"/>
                <a:sym typeface="Arial"/>
              </a:rPr>
              <a:t>Speed (meters/second)  =  </a:t>
            </a:r>
            <a:r>
              <a:rPr lang="en-US" sz="3200" u="sng" dirty="0">
                <a:solidFill>
                  <a:srgbClr val="000000"/>
                </a:solidFill>
                <a:latin typeface="Arial"/>
                <a:ea typeface="Arial"/>
                <a:cs typeface="Arial"/>
                <a:sym typeface="Arial"/>
              </a:rPr>
              <a:t>distance (in meters)</a:t>
            </a:r>
            <a:r>
              <a:rPr lang="en-US" sz="3200" dirty="0">
                <a:solidFill>
                  <a:srgbClr val="000000"/>
                </a:solidFill>
                <a:latin typeface="Arial"/>
                <a:ea typeface="Arial"/>
                <a:cs typeface="Arial"/>
                <a:sym typeface="Arial"/>
              </a:rPr>
              <a:t/>
            </a:r>
            <a:br>
              <a:rPr lang="en-US" sz="3200" dirty="0">
                <a:solidFill>
                  <a:srgbClr val="000000"/>
                </a:solidFill>
                <a:latin typeface="Arial"/>
                <a:ea typeface="Arial"/>
                <a:cs typeface="Arial"/>
                <a:sym typeface="Arial"/>
              </a:rPr>
            </a:br>
            <a:r>
              <a:rPr lang="en-US" sz="3200" dirty="0">
                <a:solidFill>
                  <a:srgbClr val="000000"/>
                </a:solidFill>
                <a:latin typeface="Arial"/>
                <a:ea typeface="Arial"/>
                <a:cs typeface="Arial"/>
                <a:sym typeface="Arial"/>
              </a:rPr>
              <a:t>                                                   time (sec)</a:t>
            </a:r>
          </a:p>
          <a:p>
            <a:endParaRPr lang="en-US" sz="3200" dirty="0">
              <a:solidFill>
                <a:srgbClr val="000000"/>
              </a:solidFill>
              <a:latin typeface="Arial"/>
              <a:ea typeface="Arial"/>
              <a:cs typeface="Arial"/>
              <a:sym typeface="Arial"/>
            </a:endParaRPr>
          </a:p>
          <a:p>
            <a:endParaRPr lang="en-US" sz="3200" dirty="0">
              <a:solidFill>
                <a:srgbClr val="000000"/>
              </a:solidFill>
              <a:latin typeface="Arial"/>
              <a:ea typeface="Arial"/>
              <a:cs typeface="Arial"/>
              <a:sym typeface="Arial"/>
            </a:endParaRPr>
          </a:p>
          <a:p>
            <a:pPr rtl="0">
              <a:lnSpc>
                <a:spcPct val="100000"/>
              </a:lnSpc>
              <a:buNone/>
            </a:pPr>
            <a:r>
              <a:rPr lang="en-US" sz="2666" dirty="0">
                <a:solidFill>
                  <a:srgbClr val="000000"/>
                </a:solidFill>
                <a:latin typeface="Arial"/>
                <a:ea typeface="Arial"/>
                <a:cs typeface="Arial"/>
                <a:sym typeface="Arial"/>
              </a:rPr>
              <a:t>                        </a:t>
            </a:r>
            <a:r>
              <a:rPr lang="en-US" sz="3733" dirty="0">
                <a:solidFill>
                  <a:srgbClr val="000000"/>
                </a:solidFill>
                <a:latin typeface="Arial"/>
                <a:ea typeface="Arial"/>
                <a:cs typeface="Arial"/>
                <a:sym typeface="Arial"/>
              </a:rPr>
              <a:t>   s = </a:t>
            </a:r>
            <a:r>
              <a:rPr lang="en-US" sz="3733" u="sng" dirty="0">
                <a:solidFill>
                  <a:srgbClr val="000000"/>
                </a:solidFill>
                <a:latin typeface="Arial"/>
                <a:ea typeface="Arial"/>
                <a:cs typeface="Arial"/>
                <a:sym typeface="Arial"/>
              </a:rPr>
              <a:t>d</a:t>
            </a:r>
            <a:r>
              <a:rPr lang="en-US" sz="3733" dirty="0">
                <a:solidFill>
                  <a:srgbClr val="000000"/>
                </a:solidFill>
                <a:latin typeface="Arial"/>
                <a:ea typeface="Arial"/>
                <a:cs typeface="Arial"/>
                <a:sym typeface="Arial"/>
              </a:rPr>
              <a:t>                            </a:t>
            </a:r>
          </a:p>
          <a:p>
            <a:pPr rtl="0">
              <a:lnSpc>
                <a:spcPct val="100000"/>
              </a:lnSpc>
              <a:buNone/>
            </a:pPr>
            <a:r>
              <a:rPr lang="en-US" sz="3733" dirty="0"/>
              <a:t>                           </a:t>
            </a:r>
            <a:r>
              <a:rPr lang="en-US" sz="3733" dirty="0">
                <a:solidFill>
                  <a:srgbClr val="000000"/>
                </a:solidFill>
                <a:latin typeface="Arial"/>
                <a:ea typeface="Arial"/>
                <a:cs typeface="Arial"/>
                <a:sym typeface="Arial"/>
              </a:rPr>
              <a:t>t</a:t>
            </a: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p:nvPr/>
        </p:nvSpPr>
        <p:spPr>
          <a:xfrm>
            <a:off x="8229600" y="203200"/>
            <a:ext cx="1740174" cy="2067925"/>
          </a:xfrm>
          <a:prstGeom prst="rect">
            <a:avLst/>
          </a:prstGeom>
          <a:blipFill>
            <a:blip r:embed="rId3"/>
            <a:stretch>
              <a:fillRect/>
            </a:stretch>
          </a:blipFill>
        </p:spPr>
      </p:sp>
      <p:sp>
        <p:nvSpPr>
          <p:cNvPr id="121" name="Shape 121"/>
          <p:cNvSpPr txBox="1">
            <a:spLocks noGrp="1"/>
          </p:cNvSpPr>
          <p:nvPr>
            <p:ph type="title"/>
          </p:nvPr>
        </p:nvSpPr>
        <p:spPr>
          <a:xfrm>
            <a:off x="297650" y="289625"/>
            <a:ext cx="8960500" cy="559324"/>
          </a:xfrm>
          <a:prstGeom prst="rect">
            <a:avLst/>
          </a:prstGeom>
        </p:spPr>
        <p:txBody>
          <a:bodyPr lIns="38100" tIns="38100" rIns="38100" bIns="38100" anchor="t" anchorCtr="0">
            <a:spAutoFit/>
          </a:bodyPr>
          <a:lstStyle/>
          <a:p>
            <a:pPr rtl="0">
              <a:lnSpc>
                <a:spcPct val="100000"/>
              </a:lnSpc>
              <a:buNone/>
            </a:pPr>
            <a:r>
              <a:rPr lang="en-US" sz="3466">
                <a:solidFill>
                  <a:srgbClr val="000000"/>
                </a:solidFill>
                <a:latin typeface="Arial"/>
                <a:ea typeface="Arial"/>
                <a:cs typeface="Arial"/>
                <a:sym typeface="Arial"/>
              </a:rPr>
              <a:t>More practice.  (Speed = distance/ time)</a:t>
            </a:r>
          </a:p>
        </p:txBody>
      </p:sp>
      <p:sp>
        <p:nvSpPr>
          <p:cNvPr id="122" name="Shape 122"/>
          <p:cNvSpPr txBox="1">
            <a:spLocks noGrp="1"/>
          </p:cNvSpPr>
          <p:nvPr>
            <p:ph type="body" idx="1"/>
          </p:nvPr>
        </p:nvSpPr>
        <p:spPr>
          <a:xfrm>
            <a:off x="305950" y="1014125"/>
            <a:ext cx="8258399" cy="6063975"/>
          </a:xfrm>
          <a:prstGeom prst="rect">
            <a:avLst/>
          </a:prstGeom>
        </p:spPr>
        <p:txBody>
          <a:bodyPr lIns="38100" tIns="38100" rIns="38100" bIns="38100" anchor="t" anchorCtr="0">
            <a:spAutoFit/>
          </a:bodyPr>
          <a:lstStyle/>
          <a:p>
            <a:pPr rtl="0">
              <a:lnSpc>
                <a:spcPct val="100000"/>
              </a:lnSpc>
              <a:buNone/>
            </a:pPr>
            <a:r>
              <a:rPr lang="en-US" sz="3200">
                <a:solidFill>
                  <a:srgbClr val="000000"/>
                </a:solidFill>
                <a:latin typeface="Arial"/>
                <a:ea typeface="Arial"/>
                <a:cs typeface="Arial"/>
                <a:sym typeface="Arial"/>
              </a:rPr>
              <a:t>An elevator travels from the first floor to the 25th floor of a building, a distance of 180 meters, in 60 seconds. What is the elevator's speed?</a:t>
            </a:r>
          </a:p>
          <a:p>
            <a:endParaRPr lang="en-US" sz="3200">
              <a:solidFill>
                <a:srgbClr val="000000"/>
              </a:solidFill>
              <a:latin typeface="Arial"/>
              <a:ea typeface="Arial"/>
              <a:cs typeface="Arial"/>
              <a:sym typeface="Arial"/>
            </a:endParaRPr>
          </a:p>
          <a:p>
            <a:pPr rtl="0">
              <a:lnSpc>
                <a:spcPct val="100000"/>
              </a:lnSpc>
              <a:buNone/>
            </a:pPr>
            <a:r>
              <a:rPr lang="en-US" sz="2666">
                <a:solidFill>
                  <a:srgbClr val="000000"/>
                </a:solidFill>
                <a:latin typeface="Arial"/>
                <a:ea typeface="Arial"/>
                <a:cs typeface="Arial"/>
                <a:sym typeface="Arial"/>
              </a:rPr>
              <a:t>Find the Distance = ______</a:t>
            </a:r>
          </a:p>
          <a:p>
            <a:endParaRPr lang="en-US" sz="2666">
              <a:solidFill>
                <a:srgbClr val="000000"/>
              </a:solidFill>
              <a:latin typeface="Arial"/>
              <a:ea typeface="Arial"/>
              <a:cs typeface="Arial"/>
              <a:sym typeface="Arial"/>
            </a:endParaRPr>
          </a:p>
          <a:p>
            <a:pPr rtl="0">
              <a:lnSpc>
                <a:spcPct val="100000"/>
              </a:lnSpc>
              <a:buNone/>
            </a:pPr>
            <a:r>
              <a:rPr lang="en-US" sz="2666">
                <a:solidFill>
                  <a:srgbClr val="000000"/>
                </a:solidFill>
                <a:latin typeface="Arial"/>
                <a:ea typeface="Arial"/>
                <a:cs typeface="Arial"/>
                <a:sym typeface="Arial"/>
              </a:rPr>
              <a:t>Find the Time = _______</a:t>
            </a:r>
          </a:p>
          <a:p>
            <a:endParaRPr lang="en-US" sz="2666">
              <a:solidFill>
                <a:srgbClr val="000000"/>
              </a:solidFill>
              <a:latin typeface="Arial"/>
              <a:ea typeface="Arial"/>
              <a:cs typeface="Arial"/>
              <a:sym typeface="Arial"/>
            </a:endParaRPr>
          </a:p>
          <a:p>
            <a:pPr rtl="0">
              <a:lnSpc>
                <a:spcPct val="100000"/>
              </a:lnSpc>
              <a:buNone/>
            </a:pPr>
            <a:r>
              <a:rPr lang="en-US" sz="2666">
                <a:solidFill>
                  <a:srgbClr val="000000"/>
                </a:solidFill>
                <a:latin typeface="Arial"/>
                <a:ea typeface="Arial"/>
                <a:cs typeface="Arial"/>
                <a:sym typeface="Arial"/>
              </a:rPr>
              <a:t>Calculate the Speed =  _______</a:t>
            </a:r>
          </a:p>
          <a:p>
            <a:endParaRPr lang="en-US" sz="2666">
              <a:solidFill>
                <a:srgbClr val="000000"/>
              </a:solidFill>
              <a:latin typeface="Arial"/>
              <a:ea typeface="Arial"/>
              <a:cs typeface="Arial"/>
              <a:sym typeface="Arial"/>
            </a:endParaRPr>
          </a:p>
          <a:p>
            <a:endParaRPr lang="en-US" sz="2666">
              <a:solidFill>
                <a:srgbClr val="000000"/>
              </a:solidFill>
              <a:latin typeface="Arial"/>
              <a:ea typeface="Arial"/>
              <a:cs typeface="Arial"/>
              <a:sym typeface="Arial"/>
            </a:endParaRPr>
          </a:p>
          <a:p>
            <a:endParaRPr lang="en-US" sz="2666">
              <a:solidFill>
                <a:srgbClr val="000000"/>
              </a:solidFill>
              <a:latin typeface="Arial"/>
              <a:ea typeface="Arial"/>
              <a:cs typeface="Arial"/>
              <a:sym typeface="Arial"/>
            </a:endParaRPr>
          </a:p>
          <a:p>
            <a:endParaRPr lang="en-US" sz="2666">
              <a:solidFill>
                <a:srgbClr val="000000"/>
              </a:solidFill>
              <a:latin typeface="Arial"/>
              <a:ea typeface="Arial"/>
              <a:cs typeface="Arial"/>
              <a:sym typeface="Arial"/>
            </a:endParaRPr>
          </a:p>
          <a:p>
            <a:endParaRPr lang="en-US" sz="2666">
              <a:solidFill>
                <a:srgbClr val="00000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9352" y="430923"/>
            <a:ext cx="8331200" cy="1219199"/>
          </a:xfrm>
        </p:spPr>
        <p:txBody>
          <a:bodyPr/>
          <a:lstStyle/>
          <a:p>
            <a:r>
              <a:rPr lang="en-US" sz="11500" b="1" dirty="0" smtClean="0"/>
              <a:t>Team of 4 </a:t>
            </a:r>
            <a:endParaRPr lang="en-US" sz="11500" b="1" dirty="0"/>
          </a:p>
        </p:txBody>
      </p:sp>
      <p:sp>
        <p:nvSpPr>
          <p:cNvPr id="3" name="Subtitle 2"/>
          <p:cNvSpPr>
            <a:spLocks noGrp="1"/>
          </p:cNvSpPr>
          <p:nvPr>
            <p:ph type="subTitle" idx="1"/>
          </p:nvPr>
        </p:nvSpPr>
        <p:spPr/>
        <p:txBody>
          <a:bodyPr/>
          <a:lstStyle/>
          <a:p>
            <a:endParaRPr lang="en-US"/>
          </a:p>
        </p:txBody>
      </p:sp>
      <p:pic>
        <p:nvPicPr>
          <p:cNvPr id="2050" name="Picture 2" descr="C:\Users\diamond_johnson\AppData\Local\Microsoft\Windows\Temporary Internet Files\Content.IE5\29MRP1GA\lenguaje_ora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4091" y="2493798"/>
            <a:ext cx="4991100" cy="496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2758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2868" y="1424152"/>
            <a:ext cx="8331200" cy="1219199"/>
          </a:xfrm>
        </p:spPr>
        <p:txBody>
          <a:bodyPr/>
          <a:lstStyle/>
          <a:p>
            <a:r>
              <a:rPr lang="en-US" sz="11500" b="1" dirty="0" smtClean="0"/>
              <a:t>What is motion</a:t>
            </a:r>
            <a:endParaRPr lang="en-US" sz="11500" b="1" dirty="0"/>
          </a:p>
        </p:txBody>
      </p:sp>
    </p:spTree>
    <p:extLst>
      <p:ext uri="{BB962C8B-B14F-4D97-AF65-F5344CB8AC3E}">
        <p14:creationId xmlns:p14="http://schemas.microsoft.com/office/powerpoint/2010/main" val="29480708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8992" y="998483"/>
            <a:ext cx="8331200" cy="1219199"/>
          </a:xfrm>
        </p:spPr>
        <p:txBody>
          <a:bodyPr/>
          <a:lstStyle/>
          <a:p>
            <a:r>
              <a:rPr lang="en-US" sz="11500" b="1" dirty="0" smtClean="0"/>
              <a:t>What is a reference point? </a:t>
            </a:r>
            <a:endParaRPr lang="en-US" sz="11500" b="1" dirty="0"/>
          </a:p>
        </p:txBody>
      </p:sp>
    </p:spTree>
    <p:extLst>
      <p:ext uri="{BB962C8B-B14F-4D97-AF65-F5344CB8AC3E}">
        <p14:creationId xmlns:p14="http://schemas.microsoft.com/office/powerpoint/2010/main" val="31417890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8992" y="998483"/>
            <a:ext cx="8331200" cy="1219199"/>
          </a:xfrm>
        </p:spPr>
        <p:txBody>
          <a:bodyPr/>
          <a:lstStyle/>
          <a:p>
            <a:r>
              <a:rPr lang="en-US" sz="8000" b="1" dirty="0" smtClean="0"/>
              <a:t>What does the “d” stand for in the equation s=d/t</a:t>
            </a:r>
            <a:endParaRPr lang="en-US" sz="8000" b="1" dirty="0"/>
          </a:p>
        </p:txBody>
      </p:sp>
    </p:spTree>
    <p:extLst>
      <p:ext uri="{BB962C8B-B14F-4D97-AF65-F5344CB8AC3E}">
        <p14:creationId xmlns:p14="http://schemas.microsoft.com/office/powerpoint/2010/main" val="4869885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0160000" cy="1219199"/>
          </a:xfrm>
        </p:spPr>
        <p:txBody>
          <a:bodyPr/>
          <a:lstStyle/>
          <a:p>
            <a:r>
              <a:rPr lang="en-US" sz="11500" b="1" dirty="0" smtClean="0"/>
              <a:t>Using words describe speed? </a:t>
            </a:r>
            <a:endParaRPr lang="en-US" sz="11500" b="1" dirty="0"/>
          </a:p>
        </p:txBody>
      </p:sp>
    </p:spTree>
    <p:extLst>
      <p:ext uri="{BB962C8B-B14F-4D97-AF65-F5344CB8AC3E}">
        <p14:creationId xmlns:p14="http://schemas.microsoft.com/office/powerpoint/2010/main" val="28404491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7557" y="462455"/>
            <a:ext cx="8331200" cy="1219199"/>
          </a:xfrm>
        </p:spPr>
        <p:txBody>
          <a:bodyPr/>
          <a:lstStyle/>
          <a:p>
            <a:r>
              <a:rPr lang="en-US" sz="6000" dirty="0"/>
              <a:t>John took </a:t>
            </a:r>
            <a:r>
              <a:rPr lang="en-US" sz="6000" dirty="0" smtClean="0"/>
              <a:t>15 </a:t>
            </a:r>
            <a:r>
              <a:rPr lang="en-US" sz="6000" dirty="0"/>
              <a:t>minutes to bicycle to his grandmother’s house, a total of </a:t>
            </a:r>
            <a:r>
              <a:rPr lang="en-US" sz="6000" dirty="0" smtClean="0"/>
              <a:t>45 </a:t>
            </a:r>
            <a:r>
              <a:rPr lang="en-US" sz="6000" dirty="0"/>
              <a:t>kilometers.</a:t>
            </a:r>
            <a:br>
              <a:rPr lang="en-US" sz="6000" dirty="0"/>
            </a:br>
            <a:r>
              <a:rPr lang="en-US" sz="6000" dirty="0"/>
              <a:t>What was his </a:t>
            </a:r>
            <a:r>
              <a:rPr lang="en-US" sz="6000" b="1" dirty="0"/>
              <a:t>speed </a:t>
            </a:r>
            <a:r>
              <a:rPr lang="en-US" sz="6000" dirty="0"/>
              <a:t>in </a:t>
            </a:r>
            <a:r>
              <a:rPr lang="en-US" sz="6000" dirty="0" smtClean="0"/>
              <a:t>km/min? </a:t>
            </a:r>
            <a:r>
              <a:rPr lang="en-US" sz="6000" b="1" dirty="0"/>
              <a:t>______________</a:t>
            </a:r>
            <a:endParaRPr lang="en-US" sz="6000" b="1" dirty="0"/>
          </a:p>
        </p:txBody>
      </p:sp>
    </p:spTree>
    <p:extLst>
      <p:ext uri="{BB962C8B-B14F-4D97-AF65-F5344CB8AC3E}">
        <p14:creationId xmlns:p14="http://schemas.microsoft.com/office/powerpoint/2010/main" val="35037420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0164" y="604345"/>
            <a:ext cx="8331200" cy="1219199"/>
          </a:xfrm>
        </p:spPr>
        <p:txBody>
          <a:bodyPr/>
          <a:lstStyle/>
          <a:p>
            <a:r>
              <a:rPr lang="en-US" sz="6000" dirty="0"/>
              <a:t>A car is traveling at 100 km/hr. How many hours will it take to cover a distance of 750</a:t>
            </a:r>
            <a:br>
              <a:rPr lang="en-US" sz="6000" dirty="0"/>
            </a:br>
            <a:r>
              <a:rPr lang="en-US" sz="6000" dirty="0"/>
              <a:t>kilometers? </a:t>
            </a:r>
            <a:r>
              <a:rPr lang="en-US" sz="6000" b="1" dirty="0"/>
              <a:t>_________________</a:t>
            </a:r>
            <a:endParaRPr lang="en-US" sz="6000" b="1" dirty="0"/>
          </a:p>
        </p:txBody>
      </p:sp>
    </p:spTree>
    <p:extLst>
      <p:ext uri="{BB962C8B-B14F-4D97-AF65-F5344CB8AC3E}">
        <p14:creationId xmlns:p14="http://schemas.microsoft.com/office/powerpoint/2010/main" val="2667795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4000" dirty="0" smtClean="0">
                <a:solidFill>
                  <a:srgbClr val="C00000"/>
                </a:solidFill>
              </a:rPr>
              <a:t>Conclusion Questions</a:t>
            </a:r>
          </a:p>
        </p:txBody>
      </p:sp>
      <p:sp>
        <p:nvSpPr>
          <p:cNvPr id="10243" name="Content Placeholder 2"/>
          <p:cNvSpPr>
            <a:spLocks noGrp="1"/>
          </p:cNvSpPr>
          <p:nvPr>
            <p:ph idx="1"/>
          </p:nvPr>
        </p:nvSpPr>
        <p:spPr>
          <a:xfrm>
            <a:off x="101600" y="1186318"/>
            <a:ext cx="10058400" cy="4040568"/>
          </a:xfrm>
        </p:spPr>
        <p:txBody>
          <a:bodyPr/>
          <a:lstStyle/>
          <a:p>
            <a:pPr marL="514350" indent="-514350">
              <a:buFont typeface="Calibri" panose="020F0502020204030204" pitchFamily="34" charset="0"/>
              <a:buAutoNum type="arabicPeriod"/>
            </a:pPr>
            <a:r>
              <a:rPr lang="en-US" sz="4400" dirty="0" smtClean="0"/>
              <a:t>Who normal walked the fastest? Slowest? How do you know</a:t>
            </a:r>
            <a:r>
              <a:rPr lang="en-US" sz="4400" dirty="0" smtClean="0"/>
              <a:t>?</a:t>
            </a:r>
          </a:p>
          <a:p>
            <a:pPr marL="514350" indent="-514350">
              <a:buFont typeface="Calibri" panose="020F0502020204030204" pitchFamily="34" charset="0"/>
              <a:buAutoNum type="arabicPeriod"/>
            </a:pPr>
            <a:endParaRPr lang="en-US" sz="4400" dirty="0" smtClean="0"/>
          </a:p>
          <a:p>
            <a:pPr marL="514350" indent="-514350">
              <a:buFont typeface="Calibri" panose="020F0502020204030204" pitchFamily="34" charset="0"/>
              <a:buAutoNum type="arabicPeriod"/>
            </a:pPr>
            <a:r>
              <a:rPr lang="en-US" sz="4400" dirty="0" smtClean="0"/>
              <a:t>Who speed walked the fastest? Slowest? How do you know</a:t>
            </a:r>
            <a:r>
              <a:rPr lang="en-US" sz="4400" dirty="0" smtClean="0"/>
              <a:t>?</a:t>
            </a:r>
          </a:p>
          <a:p>
            <a:endParaRPr lang="en-US" sz="4400" dirty="0" smtClean="0"/>
          </a:p>
          <a:p>
            <a:pPr marL="514350" indent="-514350">
              <a:buFont typeface="Calibri" panose="020F0502020204030204" pitchFamily="34" charset="0"/>
              <a:buAutoNum type="arabicPeriod"/>
            </a:pPr>
            <a:r>
              <a:rPr lang="en-US" sz="4400" dirty="0" smtClean="0"/>
              <a:t>Who skipped the fastest? Slowest? How do you know?</a:t>
            </a:r>
          </a:p>
          <a:p>
            <a:pPr marL="514350" indent="-514350">
              <a:buFont typeface="Calibri" panose="020F0502020204030204" pitchFamily="34" charset="0"/>
              <a:buAutoNum type="arabicPeriod"/>
            </a:pPr>
            <a:endParaRPr lang="en-US" dirty="0" smtClean="0"/>
          </a:p>
        </p:txBody>
      </p:sp>
    </p:spTree>
    <p:extLst>
      <p:ext uri="{BB962C8B-B14F-4D97-AF65-F5344CB8AC3E}">
        <p14:creationId xmlns:p14="http://schemas.microsoft.com/office/powerpoint/2010/main" val="20744467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0164" y="604345"/>
            <a:ext cx="8331200" cy="1219199"/>
          </a:xfrm>
        </p:spPr>
        <p:txBody>
          <a:bodyPr/>
          <a:lstStyle/>
          <a:p>
            <a:r>
              <a:rPr lang="en-US" sz="6000" dirty="0"/>
              <a:t>A plane traveled for 2.5 hours at a speed of 1,200 km/hr. What distance did it travel?</a:t>
            </a:r>
            <a:br>
              <a:rPr lang="en-US" sz="6000" dirty="0"/>
            </a:br>
            <a:r>
              <a:rPr lang="en-US" sz="6000" b="1" dirty="0"/>
              <a:t>_________________</a:t>
            </a:r>
            <a:endParaRPr lang="en-US" sz="6000" b="1" dirty="0"/>
          </a:p>
        </p:txBody>
      </p:sp>
    </p:spTree>
    <p:extLst>
      <p:ext uri="{BB962C8B-B14F-4D97-AF65-F5344CB8AC3E}">
        <p14:creationId xmlns:p14="http://schemas.microsoft.com/office/powerpoint/2010/main" val="36931728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0164" y="604345"/>
            <a:ext cx="8331200" cy="1219199"/>
          </a:xfrm>
        </p:spPr>
        <p:txBody>
          <a:bodyPr/>
          <a:lstStyle/>
          <a:p>
            <a:r>
              <a:rPr lang="en-US" sz="6000" dirty="0"/>
              <a:t>A girl is pedaling her bicycle at a speed of 0.1 km/min. How far will she travel in 2</a:t>
            </a:r>
            <a:br>
              <a:rPr lang="en-US" sz="6000" dirty="0"/>
            </a:br>
            <a:r>
              <a:rPr lang="en-US" sz="6000" b="1" i="1" dirty="0">
                <a:solidFill>
                  <a:srgbClr val="C00000"/>
                </a:solidFill>
              </a:rPr>
              <a:t>hours</a:t>
            </a:r>
            <a:r>
              <a:rPr lang="en-US" sz="6000" dirty="0"/>
              <a:t>? </a:t>
            </a:r>
            <a:r>
              <a:rPr lang="en-US" sz="6000" b="1" dirty="0"/>
              <a:t>_____________</a:t>
            </a:r>
            <a:endParaRPr lang="en-US" sz="6000" b="1" dirty="0"/>
          </a:p>
        </p:txBody>
      </p:sp>
    </p:spTree>
    <p:extLst>
      <p:ext uri="{BB962C8B-B14F-4D97-AF65-F5344CB8AC3E}">
        <p14:creationId xmlns:p14="http://schemas.microsoft.com/office/powerpoint/2010/main" val="26405317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1076" y="604345"/>
            <a:ext cx="9664262" cy="1219199"/>
          </a:xfrm>
        </p:spPr>
        <p:txBody>
          <a:bodyPr/>
          <a:lstStyle/>
          <a:p>
            <a:r>
              <a:rPr lang="en-US" b="1" dirty="0"/>
              <a:t>The water in the Buffalo River flows at an average speed of 5 km/hr. If you and a</a:t>
            </a:r>
            <a:br>
              <a:rPr lang="en-US" b="1" dirty="0"/>
            </a:br>
            <a:r>
              <a:rPr lang="en-US" b="1" dirty="0"/>
              <a:t>friend decide to canoe down the river, a distance of 16 kilometers, how many hours</a:t>
            </a:r>
            <a:br>
              <a:rPr lang="en-US" b="1" dirty="0"/>
            </a:br>
            <a:r>
              <a:rPr lang="en-US" b="1" dirty="0" smtClean="0"/>
              <a:t>will </a:t>
            </a:r>
            <a:r>
              <a:rPr lang="en-US" b="1" dirty="0"/>
              <a:t>it take?</a:t>
            </a:r>
          </a:p>
        </p:txBody>
      </p:sp>
    </p:spTree>
    <p:extLst>
      <p:ext uri="{BB962C8B-B14F-4D97-AF65-F5344CB8AC3E}">
        <p14:creationId xmlns:p14="http://schemas.microsoft.com/office/powerpoint/2010/main" val="37425751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779520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04800" y="304800"/>
            <a:ext cx="9626599" cy="990599"/>
          </a:xfrm>
          <a:prstGeom prst="rect">
            <a:avLst/>
          </a:prstGeom>
        </p:spPr>
        <p:txBody>
          <a:bodyPr lIns="38100" tIns="38100" rIns="38100" bIns="38100" anchor="t" anchorCtr="0">
            <a:spAutoFit/>
          </a:bodyPr>
          <a:lstStyle/>
          <a:p>
            <a:pPr rtl="0">
              <a:lnSpc>
                <a:spcPct val="100000"/>
              </a:lnSpc>
              <a:buNone/>
            </a:pPr>
            <a:r>
              <a:rPr lang="en-US" sz="4266" dirty="0">
                <a:solidFill>
                  <a:srgbClr val="000000"/>
                </a:solidFill>
                <a:latin typeface="Arial"/>
                <a:ea typeface="Arial"/>
                <a:cs typeface="Arial"/>
                <a:sym typeface="Arial"/>
              </a:rPr>
              <a:t>What is Velocity?</a:t>
            </a:r>
          </a:p>
        </p:txBody>
      </p:sp>
      <p:sp>
        <p:nvSpPr>
          <p:cNvPr id="179" name="Shape 179"/>
          <p:cNvSpPr txBox="1">
            <a:spLocks noGrp="1"/>
          </p:cNvSpPr>
          <p:nvPr>
            <p:ph type="body" idx="1"/>
          </p:nvPr>
        </p:nvSpPr>
        <p:spPr>
          <a:xfrm>
            <a:off x="304800" y="1097020"/>
            <a:ext cx="6319024" cy="5821081"/>
          </a:xfrm>
          <a:prstGeom prst="rect">
            <a:avLst/>
          </a:prstGeom>
        </p:spPr>
        <p:txBody>
          <a:bodyPr wrap="square" lIns="38100" tIns="38100" rIns="38100" bIns="38100" anchor="t" anchorCtr="0">
            <a:spAutoFit/>
          </a:bodyPr>
          <a:lstStyle/>
          <a:p>
            <a:pPr rtl="0">
              <a:lnSpc>
                <a:spcPct val="100000"/>
              </a:lnSpc>
              <a:buNone/>
            </a:pPr>
            <a:r>
              <a:rPr lang="en-US" sz="4000" b="1" dirty="0">
                <a:solidFill>
                  <a:srgbClr val="000000"/>
                </a:solidFill>
                <a:latin typeface="Arial"/>
                <a:ea typeface="Arial"/>
                <a:cs typeface="Arial"/>
                <a:sym typeface="Arial"/>
              </a:rPr>
              <a:t>Velocity is a measure of the speed of an object AND the direction it is moving in space.</a:t>
            </a:r>
          </a:p>
          <a:p>
            <a:endParaRPr lang="en-US" sz="2666" dirty="0">
              <a:solidFill>
                <a:srgbClr val="000000"/>
              </a:solidFill>
              <a:latin typeface="Arial"/>
              <a:ea typeface="Arial"/>
              <a:cs typeface="Arial"/>
              <a:sym typeface="Arial"/>
            </a:endParaRPr>
          </a:p>
          <a:p>
            <a:pPr rtl="0">
              <a:lnSpc>
                <a:spcPct val="100000"/>
              </a:lnSpc>
              <a:buNone/>
            </a:pPr>
            <a:r>
              <a:rPr lang="en-US" sz="2666" dirty="0">
                <a:solidFill>
                  <a:srgbClr val="000000"/>
                </a:solidFill>
                <a:latin typeface="Arial"/>
                <a:ea typeface="Arial"/>
                <a:cs typeface="Arial"/>
                <a:sym typeface="Arial"/>
              </a:rPr>
              <a:t>On the escalator, passengers are moving at the same constant speed, but they are moving in different directions. </a:t>
            </a:r>
          </a:p>
          <a:p>
            <a:endParaRPr lang="en-US" sz="2666" dirty="0">
              <a:solidFill>
                <a:srgbClr val="000000"/>
              </a:solidFill>
              <a:latin typeface="Arial"/>
              <a:ea typeface="Arial"/>
              <a:cs typeface="Arial"/>
              <a:sym typeface="Arial"/>
            </a:endParaRPr>
          </a:p>
          <a:p>
            <a:pPr rtl="0">
              <a:lnSpc>
                <a:spcPct val="100000"/>
              </a:lnSpc>
              <a:buNone/>
            </a:pPr>
            <a:r>
              <a:rPr lang="en-US" sz="2666" dirty="0">
                <a:solidFill>
                  <a:srgbClr val="000000"/>
                </a:solidFill>
                <a:latin typeface="Arial"/>
                <a:ea typeface="Arial"/>
                <a:cs typeface="Arial"/>
                <a:sym typeface="Arial"/>
              </a:rPr>
              <a:t>Velocity can change even if speed is remaining constant (you just change direction)   </a:t>
            </a:r>
          </a:p>
        </p:txBody>
      </p:sp>
      <p:sp>
        <p:nvSpPr>
          <p:cNvPr id="180" name="Shape 180"/>
          <p:cNvSpPr/>
          <p:nvPr/>
        </p:nvSpPr>
        <p:spPr>
          <a:xfrm>
            <a:off x="6817112" y="492950"/>
            <a:ext cx="3208187" cy="6242387"/>
          </a:xfrm>
          <a:prstGeom prst="rect">
            <a:avLst/>
          </a:prstGeom>
          <a:blipFill>
            <a:blip r:embed="rId3"/>
            <a:stretch>
              <a:fillRect/>
            </a:stretch>
          </a:blipFill>
        </p:spPr>
      </p:sp>
    </p:spTree>
    <p:extLst>
      <p:ext uri="{BB962C8B-B14F-4D97-AF65-F5344CB8AC3E}">
        <p14:creationId xmlns:p14="http://schemas.microsoft.com/office/powerpoint/2010/main" val="2399217695"/>
      </p:ext>
    </p:extLst>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a:hlinkClick r:id="rId3"/>
          </p:cNvPr>
          <p:cNvSpPr/>
          <p:nvPr/>
        </p:nvSpPr>
        <p:spPr>
          <a:xfrm>
            <a:off x="913450" y="100900"/>
            <a:ext cx="7688425" cy="5766324"/>
          </a:xfrm>
          <a:prstGeom prst="rect">
            <a:avLst/>
          </a:prstGeom>
          <a:blipFill>
            <a:blip r:embed="rId4"/>
            <a:stretch>
              <a:fillRect/>
            </a:stretch>
          </a:blipFill>
        </p:spPr>
      </p:sp>
      <p:sp>
        <p:nvSpPr>
          <p:cNvPr id="186" name="Shape 186"/>
          <p:cNvSpPr txBox="1"/>
          <p:nvPr/>
        </p:nvSpPr>
        <p:spPr>
          <a:xfrm>
            <a:off x="914400" y="5994375"/>
            <a:ext cx="8078425" cy="1328575"/>
          </a:xfrm>
          <a:prstGeom prst="rect">
            <a:avLst/>
          </a:prstGeom>
        </p:spPr>
        <p:txBody>
          <a:bodyPr lIns="38100" tIns="38100" rIns="38100" bIns="38100" anchor="t" anchorCtr="0">
            <a:spAutoFit/>
          </a:bodyPr>
          <a:lstStyle/>
          <a:p>
            <a:pPr rtl="0">
              <a:lnSpc>
                <a:spcPct val="100000"/>
              </a:lnSpc>
              <a:buNone/>
            </a:pPr>
            <a:r>
              <a:rPr lang="en-US" sz="2666">
                <a:solidFill>
                  <a:srgbClr val="000000"/>
                </a:solidFill>
                <a:latin typeface="Arial"/>
                <a:ea typeface="Arial"/>
                <a:cs typeface="Arial"/>
                <a:sym typeface="Arial"/>
              </a:rPr>
              <a:t>Speed is......._____________________________</a:t>
            </a:r>
          </a:p>
          <a:p>
            <a:endParaRPr lang="en-US" sz="2666">
              <a:solidFill>
                <a:srgbClr val="000000"/>
              </a:solidFill>
              <a:latin typeface="Arial"/>
              <a:ea typeface="Arial"/>
              <a:cs typeface="Arial"/>
              <a:sym typeface="Arial"/>
            </a:endParaRPr>
          </a:p>
          <a:p>
            <a:pPr rtl="0">
              <a:lnSpc>
                <a:spcPct val="100000"/>
              </a:lnSpc>
              <a:buNone/>
            </a:pPr>
            <a:r>
              <a:rPr lang="en-US" sz="2666">
                <a:solidFill>
                  <a:srgbClr val="000000"/>
                </a:solidFill>
                <a:latin typeface="Arial"/>
                <a:ea typeface="Arial"/>
                <a:cs typeface="Arial"/>
                <a:sym typeface="Arial"/>
              </a:rPr>
              <a:t>Velocity is .... _____________________________</a:t>
            </a:r>
          </a:p>
        </p:txBody>
      </p:sp>
    </p:spTree>
    <p:extLst>
      <p:ext uri="{BB962C8B-B14F-4D97-AF65-F5344CB8AC3E}">
        <p14:creationId xmlns:p14="http://schemas.microsoft.com/office/powerpoint/2010/main" val="3206932531"/>
      </p:ext>
    </p:extLst>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0"/>
            <a:ext cx="9144000" cy="1100667"/>
          </a:xfrm>
        </p:spPr>
        <p:txBody>
          <a:bodyPr>
            <a:normAutofit/>
          </a:bodyPr>
          <a:lstStyle/>
          <a:p>
            <a:r>
              <a:rPr lang="en-US" sz="6000" b="1" dirty="0">
                <a:latin typeface="Cambria" panose="02040503050406030204" pitchFamily="18" charset="0"/>
              </a:rPr>
              <a:t>Speed vs. Velocity</a:t>
            </a:r>
          </a:p>
        </p:txBody>
      </p:sp>
      <mc:AlternateContent xmlns:mc="http://schemas.openxmlformats.org/markup-compatibility/2006" xmlns:a14="http://schemas.microsoft.com/office/drawing/2010/main">
        <mc:Choice Requires="a14">
          <p:sp>
            <p:nvSpPr>
              <p:cNvPr id="7" name="Rectangle 6"/>
              <p:cNvSpPr/>
              <p:nvPr/>
            </p:nvSpPr>
            <p:spPr>
              <a:xfrm>
                <a:off x="169334" y="2794000"/>
                <a:ext cx="5757333" cy="2370667"/>
              </a:xfrm>
              <a:prstGeom prst="rect">
                <a:avLst/>
              </a:prstGeom>
              <a:solidFill>
                <a:schemeClr val="bg1">
                  <a:alpha val="51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507995" indent="-507995">
                  <a:buFont typeface="Arial" panose="020B0604020202020204" pitchFamily="34" charset="0"/>
                  <a:buChar char="•"/>
                </a:pPr>
                <a:r>
                  <a:rPr lang="en-US" sz="2667" dirty="0">
                    <a:solidFill>
                      <a:schemeClr val="tx1"/>
                    </a:solidFill>
                    <a:latin typeface="Cambria" panose="02040503050406030204" pitchFamily="18" charset="0"/>
                  </a:rPr>
                  <a:t>Speed = </a:t>
                </a:r>
                <a:r>
                  <a:rPr lang="en-US" sz="2667" u="sng" dirty="0">
                    <a:solidFill>
                      <a:schemeClr val="tx1"/>
                    </a:solidFill>
                    <a:latin typeface="Cambria" panose="02040503050406030204" pitchFamily="18" charset="0"/>
                  </a:rPr>
                  <a:t>distance</a:t>
                </a:r>
                <a:r>
                  <a:rPr lang="en-US" sz="2667" dirty="0">
                    <a:solidFill>
                      <a:schemeClr val="tx1"/>
                    </a:solidFill>
                    <a:latin typeface="Cambria" panose="02040503050406030204" pitchFamily="18" charset="0"/>
                  </a:rPr>
                  <a:t> </a:t>
                </a:r>
                <a14:m>
                  <m:oMath xmlns:m="http://schemas.openxmlformats.org/officeDocument/2006/math">
                    <m:r>
                      <a:rPr lang="en-US" sz="2667" i="1">
                        <a:solidFill>
                          <a:schemeClr val="tx1"/>
                        </a:solidFill>
                        <a:latin typeface="Cambria Math"/>
                        <a:ea typeface="Cambria Math"/>
                      </a:rPr>
                      <m:t>÷ </m:t>
                    </m:r>
                  </m:oMath>
                </a14:m>
                <a:r>
                  <a:rPr lang="en-US" sz="2667" u="sng" dirty="0">
                    <a:solidFill>
                      <a:schemeClr val="tx1"/>
                    </a:solidFill>
                    <a:latin typeface="Cambria" panose="02040503050406030204" pitchFamily="18" charset="0"/>
                  </a:rPr>
                  <a:t>time</a:t>
                </a:r>
              </a:p>
              <a:p>
                <a:pPr marL="1015990" lvl="1" indent="-507995">
                  <a:buFont typeface="Arial" panose="020B0604020202020204" pitchFamily="34" charset="0"/>
                  <a:buChar char="•"/>
                </a:pPr>
                <a:r>
                  <a:rPr lang="en-US" sz="2667" dirty="0">
                    <a:solidFill>
                      <a:schemeClr val="tx1"/>
                    </a:solidFill>
                    <a:latin typeface="Cambria" panose="02040503050406030204" pitchFamily="18" charset="0"/>
                  </a:rPr>
                  <a:t>Ex. 20 mph</a:t>
                </a:r>
              </a:p>
              <a:p>
                <a:pPr marL="507995" indent="-507995">
                  <a:buFont typeface="Arial" panose="020B0604020202020204" pitchFamily="34" charset="0"/>
                  <a:buChar char="•"/>
                </a:pPr>
                <a:r>
                  <a:rPr lang="en-US" sz="2667" dirty="0">
                    <a:solidFill>
                      <a:schemeClr val="tx1"/>
                    </a:solidFill>
                    <a:latin typeface="Cambria" panose="02040503050406030204" pitchFamily="18" charset="0"/>
                  </a:rPr>
                  <a:t>Velocity = </a:t>
                </a:r>
                <a:r>
                  <a:rPr lang="en-US" sz="2667" u="sng" dirty="0">
                    <a:solidFill>
                      <a:schemeClr val="tx1"/>
                    </a:solidFill>
                    <a:latin typeface="Cambria" panose="02040503050406030204" pitchFamily="18" charset="0"/>
                  </a:rPr>
                  <a:t>speed</a:t>
                </a:r>
                <a:r>
                  <a:rPr lang="en-US" sz="2667" dirty="0">
                    <a:solidFill>
                      <a:schemeClr val="tx1"/>
                    </a:solidFill>
                    <a:latin typeface="Cambria" panose="02040503050406030204" pitchFamily="18" charset="0"/>
                  </a:rPr>
                  <a:t> and </a:t>
                </a:r>
                <a:r>
                  <a:rPr lang="en-US" sz="2667" u="sng" dirty="0">
                    <a:solidFill>
                      <a:schemeClr val="tx1"/>
                    </a:solidFill>
                    <a:latin typeface="Cambria" panose="02040503050406030204" pitchFamily="18" charset="0"/>
                  </a:rPr>
                  <a:t>direction</a:t>
                </a:r>
              </a:p>
              <a:p>
                <a:pPr marL="1015990" lvl="1" indent="-507995">
                  <a:buFont typeface="Arial" panose="020B0604020202020204" pitchFamily="34" charset="0"/>
                  <a:buChar char="•"/>
                </a:pPr>
                <a:r>
                  <a:rPr lang="en-US" sz="2667" dirty="0">
                    <a:solidFill>
                      <a:schemeClr val="tx1"/>
                    </a:solidFill>
                    <a:latin typeface="Cambria" panose="02040503050406030204" pitchFamily="18" charset="0"/>
                  </a:rPr>
                  <a:t>Ex. 20 mph </a:t>
                </a:r>
                <a:r>
                  <a:rPr lang="en-US" sz="2667" i="1" dirty="0">
                    <a:solidFill>
                      <a:schemeClr val="tx1"/>
                    </a:solidFill>
                    <a:latin typeface="Cambria" panose="02040503050406030204" pitchFamily="18" charset="0"/>
                  </a:rPr>
                  <a:t>west</a:t>
                </a:r>
                <a:endParaRPr lang="en-US" sz="2667" dirty="0">
                  <a:solidFill>
                    <a:schemeClr val="tx1"/>
                  </a:solidFill>
                  <a:latin typeface="Cambria"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69334" y="2794000"/>
                <a:ext cx="5757333" cy="2370667"/>
              </a:xfrm>
              <a:prstGeom prst="rect">
                <a:avLst/>
              </a:prstGeom>
              <a:blipFill>
                <a:blip r:embed="rId2"/>
                <a:stretch>
                  <a:fillRect l="-1801"/>
                </a:stretch>
              </a:blipFill>
              <a:ln>
                <a:noFill/>
              </a:ln>
            </p:spPr>
            <p:txBody>
              <a:bodyPr/>
              <a:lstStyle/>
              <a:p>
                <a:r>
                  <a:rPr lang="en-US">
                    <a:noFill/>
                  </a:rPr>
                  <a:t> </a:t>
                </a:r>
              </a:p>
            </p:txBody>
          </p:sp>
        </mc:Fallback>
      </mc:AlternateContent>
      <p:pic>
        <p:nvPicPr>
          <p:cNvPr id="1026" name="Picture 2" descr="Distancef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667" y="2540000"/>
            <a:ext cx="4233333" cy="3175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corrupteddevelopment.com/wp-content/uploads/2012/07/vector-pencil-ic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90000" y="59089"/>
            <a:ext cx="1016000" cy="1016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604000"/>
            <a:ext cx="10160000" cy="846667"/>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dirty="0">
                <a:solidFill>
                  <a:schemeClr val="tx1"/>
                </a:solidFill>
                <a:latin typeface="Cambria" panose="02040503050406030204" pitchFamily="18" charset="0"/>
              </a:rPr>
              <a:t>What’s the difference between speed and velocity?</a:t>
            </a:r>
          </a:p>
        </p:txBody>
      </p:sp>
    </p:spTree>
    <p:extLst>
      <p:ext uri="{BB962C8B-B14F-4D97-AF65-F5344CB8AC3E}">
        <p14:creationId xmlns:p14="http://schemas.microsoft.com/office/powerpoint/2010/main" val="422332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299125" y="299650"/>
            <a:ext cx="9616549" cy="1360450"/>
          </a:xfrm>
          <a:prstGeom prst="rect">
            <a:avLst/>
          </a:prstGeom>
        </p:spPr>
        <p:txBody>
          <a:bodyPr lIns="38100" tIns="38100" rIns="38100" bIns="38100" anchor="t" anchorCtr="0">
            <a:spAutoFit/>
          </a:bodyPr>
          <a:lstStyle/>
          <a:p>
            <a:pPr rtl="0">
              <a:lnSpc>
                <a:spcPct val="100000"/>
              </a:lnSpc>
              <a:buNone/>
            </a:pPr>
            <a:r>
              <a:rPr lang="en-US" sz="4266">
                <a:solidFill>
                  <a:srgbClr val="000000"/>
                </a:solidFill>
                <a:latin typeface="Arial"/>
                <a:ea typeface="Arial"/>
                <a:cs typeface="Arial"/>
                <a:sym typeface="Arial"/>
              </a:rPr>
              <a:t>A car travels a distance of 500 m in 10 sec.  What is the car's speed?</a:t>
            </a:r>
          </a:p>
        </p:txBody>
      </p:sp>
      <p:sp>
        <p:nvSpPr>
          <p:cNvPr id="113" name="Shape 113"/>
          <p:cNvSpPr txBox="1">
            <a:spLocks noGrp="1"/>
          </p:cNvSpPr>
          <p:nvPr>
            <p:ph type="body" idx="1"/>
          </p:nvPr>
        </p:nvSpPr>
        <p:spPr>
          <a:xfrm>
            <a:off x="294375" y="1808975"/>
            <a:ext cx="5319850" cy="2794699"/>
          </a:xfrm>
          <a:prstGeom prst="rect">
            <a:avLst/>
          </a:prstGeom>
        </p:spPr>
        <p:txBody>
          <a:bodyPr lIns="38100" tIns="38100" rIns="38100" bIns="38100" anchor="t" anchorCtr="0">
            <a:spAutoFit/>
          </a:bodyPr>
          <a:lstStyle/>
          <a:p>
            <a:pPr rtl="0">
              <a:lnSpc>
                <a:spcPct val="100000"/>
              </a:lnSpc>
              <a:buNone/>
            </a:pPr>
            <a:r>
              <a:rPr lang="en-US" sz="3466">
                <a:solidFill>
                  <a:srgbClr val="000000"/>
                </a:solidFill>
                <a:latin typeface="Arial"/>
                <a:ea typeface="Arial"/>
                <a:cs typeface="Arial"/>
                <a:sym typeface="Arial"/>
              </a:rPr>
              <a:t>s = d/t</a:t>
            </a:r>
          </a:p>
          <a:p>
            <a:endParaRPr lang="en-US" sz="3466">
              <a:solidFill>
                <a:srgbClr val="000000"/>
              </a:solidFill>
              <a:latin typeface="Arial"/>
              <a:ea typeface="Arial"/>
              <a:cs typeface="Arial"/>
              <a:sym typeface="Arial"/>
            </a:endParaRPr>
          </a:p>
          <a:p>
            <a:endParaRPr lang="en-US" sz="3466">
              <a:solidFill>
                <a:srgbClr val="000000"/>
              </a:solidFill>
              <a:latin typeface="Arial"/>
              <a:ea typeface="Arial"/>
              <a:cs typeface="Arial"/>
              <a:sym typeface="Arial"/>
            </a:endParaRPr>
          </a:p>
        </p:txBody>
      </p:sp>
      <p:sp>
        <p:nvSpPr>
          <p:cNvPr id="114" name="Shape 114"/>
          <p:cNvSpPr/>
          <p:nvPr/>
        </p:nvSpPr>
        <p:spPr>
          <a:xfrm>
            <a:off x="5791200" y="2031975"/>
            <a:ext cx="3644499" cy="2469074"/>
          </a:xfrm>
          <a:prstGeom prst="rect">
            <a:avLst/>
          </a:prstGeom>
          <a:blipFill>
            <a:blip r:embed="rId3"/>
            <a:stretch>
              <a:fillRect/>
            </a:stretch>
          </a:blipFill>
        </p:spPr>
      </p:sp>
      <p:sp>
        <p:nvSpPr>
          <p:cNvPr id="115" name="Shape 115"/>
          <p:cNvSpPr txBox="1">
            <a:spLocks noGrp="1"/>
          </p:cNvSpPr>
          <p:nvPr>
            <p:ph type="title" idx="2"/>
          </p:nvPr>
        </p:nvSpPr>
        <p:spPr>
          <a:xfrm>
            <a:off x="101600" y="4673575"/>
            <a:ext cx="9616549" cy="2002600"/>
          </a:xfrm>
          <a:prstGeom prst="rect">
            <a:avLst/>
          </a:prstGeom>
        </p:spPr>
        <p:txBody>
          <a:bodyPr lIns="38100" tIns="38100" rIns="38100" bIns="38100" anchor="t" anchorCtr="0">
            <a:spAutoFit/>
          </a:bodyPr>
          <a:lstStyle/>
          <a:p>
            <a:pPr rtl="0">
              <a:lnSpc>
                <a:spcPct val="100000"/>
              </a:lnSpc>
              <a:buNone/>
            </a:pPr>
            <a:r>
              <a:rPr lang="en-US" sz="4266">
                <a:solidFill>
                  <a:srgbClr val="000000"/>
                </a:solidFill>
                <a:latin typeface="Arial"/>
                <a:ea typeface="Arial"/>
                <a:cs typeface="Arial"/>
                <a:sym typeface="Arial"/>
              </a:rPr>
              <a:t>A second car travels a distance of 100 meters in 20 seconds.  What is this car's speed?  </a:t>
            </a:r>
          </a:p>
        </p:txBody>
      </p:sp>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0"/>
            <a:ext cx="9144000" cy="1100667"/>
          </a:xfrm>
        </p:spPr>
        <p:txBody>
          <a:bodyPr>
            <a:normAutofit/>
          </a:bodyPr>
          <a:lstStyle/>
          <a:p>
            <a:r>
              <a:rPr lang="en-US" sz="6000" b="1" dirty="0">
                <a:latin typeface="Cambria" panose="02040503050406030204" pitchFamily="18" charset="0"/>
              </a:rPr>
              <a:t>Speed or Velocity?</a:t>
            </a:r>
          </a:p>
        </p:txBody>
      </p:sp>
      <p:sp>
        <p:nvSpPr>
          <p:cNvPr id="7" name="Rectangle 6"/>
          <p:cNvSpPr/>
          <p:nvPr/>
        </p:nvSpPr>
        <p:spPr>
          <a:xfrm>
            <a:off x="2201334" y="1462080"/>
            <a:ext cx="5757333" cy="5503333"/>
          </a:xfrm>
          <a:prstGeom prst="rect">
            <a:avLst/>
          </a:prstGeom>
          <a:solidFill>
            <a:schemeClr val="bg1">
              <a:alpha val="51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50000"/>
              </a:lnSpc>
            </a:pPr>
            <a:r>
              <a:rPr lang="en-US" sz="6000" dirty="0">
                <a:solidFill>
                  <a:schemeClr val="tx1"/>
                </a:solidFill>
                <a:latin typeface="Cambria" panose="02040503050406030204" pitchFamily="18" charset="0"/>
              </a:rPr>
              <a:t>13 m/s</a:t>
            </a:r>
          </a:p>
          <a:p>
            <a:pPr algn="ctr">
              <a:lnSpc>
                <a:spcPct val="150000"/>
              </a:lnSpc>
            </a:pPr>
            <a:r>
              <a:rPr lang="en-US" sz="6000" dirty="0">
                <a:solidFill>
                  <a:schemeClr val="tx1"/>
                </a:solidFill>
                <a:latin typeface="Cambria" panose="02040503050406030204" pitchFamily="18" charset="0"/>
              </a:rPr>
              <a:t>65 mph west</a:t>
            </a:r>
          </a:p>
          <a:p>
            <a:pPr algn="ctr">
              <a:lnSpc>
                <a:spcPct val="150000"/>
              </a:lnSpc>
            </a:pPr>
            <a:r>
              <a:rPr lang="en-US" sz="6000" dirty="0">
                <a:solidFill>
                  <a:schemeClr val="tx1"/>
                </a:solidFill>
                <a:latin typeface="Cambria" panose="02040503050406030204" pitchFamily="18" charset="0"/>
              </a:rPr>
              <a:t>3 </a:t>
            </a:r>
            <a:r>
              <a:rPr lang="en-US" sz="6000" dirty="0" err="1">
                <a:solidFill>
                  <a:schemeClr val="tx1"/>
                </a:solidFill>
                <a:latin typeface="Cambria" panose="02040503050406030204" pitchFamily="18" charset="0"/>
              </a:rPr>
              <a:t>ft</a:t>
            </a:r>
            <a:r>
              <a:rPr lang="en-US" sz="6000" dirty="0">
                <a:solidFill>
                  <a:schemeClr val="tx1"/>
                </a:solidFill>
                <a:latin typeface="Cambria" panose="02040503050406030204" pitchFamily="18" charset="0"/>
              </a:rPr>
              <a:t>/min south</a:t>
            </a:r>
          </a:p>
          <a:p>
            <a:pPr algn="ctr">
              <a:lnSpc>
                <a:spcPct val="150000"/>
              </a:lnSpc>
            </a:pPr>
            <a:r>
              <a:rPr lang="en-US" sz="6000" dirty="0">
                <a:solidFill>
                  <a:schemeClr val="tx1"/>
                </a:solidFill>
                <a:latin typeface="Cambria" panose="02040503050406030204" pitchFamily="18" charset="0"/>
              </a:rPr>
              <a:t>16 in/s</a:t>
            </a:r>
          </a:p>
        </p:txBody>
      </p:sp>
      <p:sp>
        <p:nvSpPr>
          <p:cNvPr id="5" name="TextBox 4"/>
          <p:cNvSpPr txBox="1"/>
          <p:nvPr/>
        </p:nvSpPr>
        <p:spPr>
          <a:xfrm>
            <a:off x="1439334" y="1113632"/>
            <a:ext cx="7180810" cy="331757"/>
          </a:xfrm>
          <a:prstGeom prst="rect">
            <a:avLst/>
          </a:prstGeom>
          <a:noFill/>
        </p:spPr>
        <p:txBody>
          <a:bodyPr wrap="square" rtlCol="0">
            <a:spAutoFit/>
          </a:bodyPr>
          <a:lstStyle/>
          <a:p>
            <a:pPr algn="ctr"/>
            <a:r>
              <a:rPr lang="en-US" sz="1556" dirty="0">
                <a:latin typeface="Lucida Handwriting" panose="03010101010101010101" pitchFamily="66" charset="0"/>
              </a:rPr>
              <a:t>What’s the difference?</a:t>
            </a:r>
          </a:p>
        </p:txBody>
      </p:sp>
    </p:spTree>
    <p:extLst>
      <p:ext uri="{BB962C8B-B14F-4D97-AF65-F5344CB8AC3E}">
        <p14:creationId xmlns:p14="http://schemas.microsoft.com/office/powerpoint/2010/main" val="18875245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corrupteddevelopment.com/wp-content/uploads/2012/07/vector-pencil-ic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8727" y="762000"/>
            <a:ext cx="1016000" cy="101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08000" y="0"/>
            <a:ext cx="9144000" cy="1100667"/>
          </a:xfrm>
        </p:spPr>
        <p:txBody>
          <a:bodyPr>
            <a:normAutofit/>
          </a:bodyPr>
          <a:lstStyle/>
          <a:p>
            <a:r>
              <a:rPr lang="en-US" sz="6000" b="1" dirty="0">
                <a:latin typeface="Cambria" panose="02040503050406030204" pitchFamily="18" charset="0"/>
              </a:rPr>
              <a:t>Terms for speed/velocity</a:t>
            </a:r>
          </a:p>
        </p:txBody>
      </p:sp>
      <p:sp>
        <p:nvSpPr>
          <p:cNvPr id="7" name="Rectangle 6"/>
          <p:cNvSpPr/>
          <p:nvPr/>
        </p:nvSpPr>
        <p:spPr>
          <a:xfrm>
            <a:off x="254000" y="1462080"/>
            <a:ext cx="9567333" cy="1924587"/>
          </a:xfrm>
          <a:prstGeom prst="rect">
            <a:avLst/>
          </a:prstGeom>
          <a:solidFill>
            <a:schemeClr val="bg1">
              <a:alpha val="51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89" dirty="0">
                <a:solidFill>
                  <a:schemeClr val="tx1"/>
                </a:solidFill>
                <a:latin typeface="Cambria" panose="02040503050406030204" pitchFamily="18" charset="0"/>
              </a:rPr>
              <a:t>Acceleration – to </a:t>
            </a:r>
            <a:r>
              <a:rPr lang="en-US" sz="4889" u="sng" dirty="0">
                <a:solidFill>
                  <a:schemeClr val="tx1"/>
                </a:solidFill>
                <a:latin typeface="Cambria" panose="02040503050406030204" pitchFamily="18" charset="0"/>
              </a:rPr>
              <a:t>increase</a:t>
            </a:r>
            <a:r>
              <a:rPr lang="en-US" sz="4889" dirty="0">
                <a:solidFill>
                  <a:schemeClr val="tx1"/>
                </a:solidFill>
                <a:latin typeface="Cambria" panose="02040503050406030204" pitchFamily="18" charset="0"/>
              </a:rPr>
              <a:t> in speed.</a:t>
            </a:r>
          </a:p>
          <a:p>
            <a:pPr algn="ctr"/>
            <a:r>
              <a:rPr lang="en-US" sz="4889" dirty="0">
                <a:solidFill>
                  <a:schemeClr val="tx1"/>
                </a:solidFill>
                <a:latin typeface="Cambria" panose="02040503050406030204" pitchFamily="18" charset="0"/>
              </a:rPr>
              <a:t> </a:t>
            </a:r>
            <a:r>
              <a:rPr lang="en-US" sz="2222" dirty="0">
                <a:solidFill>
                  <a:schemeClr val="tx1"/>
                </a:solidFill>
                <a:latin typeface="Lucida Handwriting" panose="03010101010101010101" pitchFamily="66" charset="0"/>
              </a:rPr>
              <a:t>What do you think this would look like on a graph?</a:t>
            </a:r>
            <a:endParaRPr lang="en-US" sz="4000" dirty="0">
              <a:solidFill>
                <a:schemeClr val="tx1"/>
              </a:solidFill>
              <a:latin typeface="Cambria" panose="02040503050406030204" pitchFamily="18" charset="0"/>
            </a:endParaRPr>
          </a:p>
        </p:txBody>
      </p:sp>
      <p:grpSp>
        <p:nvGrpSpPr>
          <p:cNvPr id="6" name="Group 5"/>
          <p:cNvGrpSpPr>
            <a:grpSpLocks/>
          </p:cNvGrpSpPr>
          <p:nvPr/>
        </p:nvGrpSpPr>
        <p:grpSpPr bwMode="auto">
          <a:xfrm>
            <a:off x="1270000" y="4148625"/>
            <a:ext cx="8078611" cy="3049764"/>
            <a:chOff x="1143000" y="3886200"/>
            <a:chExt cx="7270034" cy="2744086"/>
          </a:xfrm>
        </p:grpSpPr>
        <p:pic>
          <p:nvPicPr>
            <p:cNvPr id="8" name="Picture 5" descr="https://encrypted-tbn3.google.com/images?q=tbn:ANd9GcQ2BMv0XH-kB2k_kYzLXteLVKt-cDVnrxFihXmWzswbQfHuP-3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038599"/>
              <a:ext cx="3429000" cy="259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https://encrypted-tbn2.google.com/images?q=tbn:ANd9GcSMqkzMWWbnipWnIcVafIKxsNwaH12LeoE68_rpv1gSvFUDv4KZ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886200"/>
              <a:ext cx="3460034" cy="259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9126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98367" y="-94593"/>
            <a:ext cx="10179539" cy="1561042"/>
          </a:xfrm>
        </p:spPr>
        <p:txBody>
          <a:bodyPr>
            <a:normAutofit fontScale="90000"/>
          </a:bodyPr>
          <a:lstStyle/>
          <a:p>
            <a:pPr algn="l">
              <a:defRPr/>
            </a:pPr>
            <a:r>
              <a:rPr lang="en-US" altLang="en-US" b="1" dirty="0">
                <a:ea typeface="ＭＳ Ｐゴシック" charset="-128"/>
              </a:rPr>
              <a:t>Do Now: </a:t>
            </a:r>
            <a:r>
              <a:rPr lang="en-US" altLang="en-US" b="1" dirty="0" smtClean="0">
                <a:ea typeface="ＭＳ Ｐゴシック" charset="-128"/>
              </a:rPr>
              <a:t>3/30</a:t>
            </a:r>
            <a:r>
              <a:rPr lang="en-US" altLang="en-US" b="1" dirty="0">
                <a:ea typeface="ＭＳ Ｐゴシック" charset="-128"/>
              </a:rPr>
              <a:t/>
            </a:r>
            <a:br>
              <a:rPr lang="en-US" altLang="en-US" b="1" dirty="0">
                <a:ea typeface="ＭＳ Ｐゴシック" charset="-128"/>
              </a:rPr>
            </a:br>
            <a:r>
              <a:rPr lang="en-US" altLang="en-US" b="1" dirty="0">
                <a:solidFill>
                  <a:srgbClr val="C00000"/>
                </a:solidFill>
                <a:ea typeface="ＭＳ Ｐゴシック" charset="-128"/>
              </a:rPr>
              <a:t>1. </a:t>
            </a:r>
            <a:r>
              <a:rPr lang="en-US" altLang="en-US" b="1" dirty="0" smtClean="0">
                <a:solidFill>
                  <a:srgbClr val="C00000"/>
                </a:solidFill>
                <a:ea typeface="ＭＳ Ｐゴシック" charset="-128"/>
              </a:rPr>
              <a:t>Share a half sheet of paper with your neighbor </a:t>
            </a:r>
            <a:br>
              <a:rPr lang="en-US" altLang="en-US" b="1" dirty="0" smtClean="0">
                <a:solidFill>
                  <a:srgbClr val="C00000"/>
                </a:solidFill>
                <a:ea typeface="ＭＳ Ｐゴシック" charset="-128"/>
              </a:rPr>
            </a:br>
            <a:r>
              <a:rPr lang="en-US" altLang="en-US" b="1" dirty="0" smtClean="0">
                <a:solidFill>
                  <a:srgbClr val="C00000"/>
                </a:solidFill>
                <a:ea typeface="ＭＳ Ｐゴシック" charset="-128"/>
              </a:rPr>
              <a:t>2. Write your name at the top</a:t>
            </a:r>
            <a:br>
              <a:rPr lang="en-US" altLang="en-US" b="1" dirty="0" smtClean="0">
                <a:solidFill>
                  <a:srgbClr val="C00000"/>
                </a:solidFill>
                <a:ea typeface="ＭＳ Ｐゴシック" charset="-128"/>
              </a:rPr>
            </a:br>
            <a:r>
              <a:rPr lang="en-US" altLang="en-US" b="1" dirty="0" smtClean="0">
                <a:solidFill>
                  <a:srgbClr val="C00000"/>
                </a:solidFill>
                <a:ea typeface="ＭＳ Ｐゴシック" charset="-128"/>
              </a:rPr>
              <a:t>3. Number 1-5</a:t>
            </a:r>
            <a:r>
              <a:rPr lang="en-US" altLang="en-US" sz="3500" b="1" dirty="0">
                <a:solidFill>
                  <a:srgbClr val="FF0000"/>
                </a:solidFill>
                <a:ea typeface="ＭＳ Ｐゴシック" charset="-128"/>
              </a:rPr>
              <a:t/>
            </a:r>
            <a:br>
              <a:rPr lang="en-US" altLang="en-US" sz="3500" b="1" dirty="0">
                <a:solidFill>
                  <a:srgbClr val="FF0000"/>
                </a:solidFill>
                <a:ea typeface="ＭＳ Ｐゴシック" charset="-128"/>
              </a:rPr>
            </a:br>
            <a:r>
              <a:rPr lang="en-US" altLang="en-US" sz="3500" b="1" dirty="0">
                <a:solidFill>
                  <a:srgbClr val="FF0000"/>
                </a:solidFill>
                <a:ea typeface="ＭＳ Ｐゴシック" charset="-128"/>
              </a:rPr>
              <a:t/>
            </a:r>
            <a:br>
              <a:rPr lang="en-US" altLang="en-US" sz="3500" b="1" dirty="0">
                <a:solidFill>
                  <a:srgbClr val="FF0000"/>
                </a:solidFill>
                <a:ea typeface="ＭＳ Ｐゴシック" charset="-128"/>
              </a:rPr>
            </a:br>
            <a:r>
              <a:rPr lang="en-US" altLang="en-US" sz="3000" b="1" dirty="0">
                <a:ea typeface="ＭＳ Ｐゴシック" charset="-128"/>
              </a:rPr>
              <a:t/>
            </a:r>
            <a:br>
              <a:rPr lang="en-US" altLang="en-US" sz="3000" b="1" dirty="0">
                <a:ea typeface="ＭＳ Ｐゴシック" charset="-128"/>
              </a:rPr>
            </a:br>
            <a:endParaRPr lang="en-US" altLang="en-US" sz="3000" b="1" dirty="0">
              <a:solidFill>
                <a:srgbClr val="FFFF00"/>
              </a:solidFill>
              <a:ea typeface="ＭＳ Ｐゴシック" charset="-128"/>
            </a:endParaRPr>
          </a:p>
        </p:txBody>
      </p:sp>
      <p:graphicFrame>
        <p:nvGraphicFramePr>
          <p:cNvPr id="8" name="Table 7"/>
          <p:cNvGraphicFramePr>
            <a:graphicFrameLocks noGrp="1"/>
          </p:cNvGraphicFramePr>
          <p:nvPr>
            <p:extLst>
              <p:ext uri="{D42A27DB-BD31-4B8C-83A1-F6EECF244321}">
                <p14:modId xmlns:p14="http://schemas.microsoft.com/office/powerpoint/2010/main" val="1958793680"/>
              </p:ext>
            </p:extLst>
          </p:nvPr>
        </p:nvGraphicFramePr>
        <p:xfrm>
          <a:off x="116198" y="3732341"/>
          <a:ext cx="3132667" cy="3286844"/>
        </p:xfrm>
        <a:graphic>
          <a:graphicData uri="http://schemas.openxmlformats.org/drawingml/2006/table">
            <a:tbl>
              <a:tblPr firstRow="1" firstCol="1" bandRow="1">
                <a:tableStyleId>{ED083AE6-46FA-4A59-8FB0-9F97EB10719F}</a:tableStyleId>
              </a:tblPr>
              <a:tblGrid>
                <a:gridCol w="3132667"/>
              </a:tblGrid>
              <a:tr h="700743">
                <a:tc>
                  <a:txBody>
                    <a:bodyPr/>
                    <a:lstStyle/>
                    <a:p>
                      <a:pPr marL="0" marR="0" algn="ctr">
                        <a:lnSpc>
                          <a:spcPct val="107000"/>
                        </a:lnSpc>
                        <a:spcBef>
                          <a:spcPts val="0"/>
                        </a:spcBef>
                        <a:spcAft>
                          <a:spcPts val="0"/>
                        </a:spcAft>
                      </a:pPr>
                      <a:r>
                        <a:rPr lang="en-US" sz="3600" dirty="0" smtClean="0">
                          <a:effectLst/>
                        </a:rPr>
                        <a:t>Agenda</a:t>
                      </a:r>
                      <a:endParaRPr lang="en-US" sz="3100" dirty="0">
                        <a:solidFill>
                          <a:schemeClr val="accent5">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91" marR="17891" marT="0" marB="0"/>
                </a:tc>
              </a:tr>
              <a:tr h="2536472">
                <a:tc>
                  <a:txBody>
                    <a:bodyPr/>
                    <a:lstStyle/>
                    <a:p>
                      <a:pPr marL="514350" marR="0" indent="-514350" algn="l">
                        <a:lnSpc>
                          <a:spcPct val="107000"/>
                        </a:lnSpc>
                        <a:spcBef>
                          <a:spcPts val="0"/>
                        </a:spcBef>
                        <a:spcAft>
                          <a:spcPts val="0"/>
                        </a:spcAft>
                        <a:buAutoNum type="arabicPeriod"/>
                      </a:pPr>
                      <a:r>
                        <a:rPr lang="en-US" sz="3200" baseline="0" dirty="0" smtClean="0">
                          <a:effectLst/>
                        </a:rPr>
                        <a:t>King or Queen </a:t>
                      </a:r>
                    </a:p>
                    <a:p>
                      <a:pPr marL="514350" marR="0" indent="-514350" algn="l">
                        <a:lnSpc>
                          <a:spcPct val="107000"/>
                        </a:lnSpc>
                        <a:spcBef>
                          <a:spcPts val="0"/>
                        </a:spcBef>
                        <a:spcAft>
                          <a:spcPts val="0"/>
                        </a:spcAft>
                        <a:buAutoNum type="arabicPeriod"/>
                      </a:pPr>
                      <a:r>
                        <a:rPr lang="en-US" sz="3200" baseline="0" dirty="0" smtClean="0">
                          <a:solidFill>
                            <a:schemeClr val="accent5">
                              <a:lumMod val="10000"/>
                            </a:schemeClr>
                          </a:solidFill>
                          <a:effectLst/>
                          <a:latin typeface="Calibri" panose="020F0502020204030204" pitchFamily="34" charset="0"/>
                          <a:ea typeface="Calibri" panose="020F0502020204030204" pitchFamily="34" charset="0"/>
                          <a:cs typeface="Times New Roman" panose="02020603050405020304" pitchFamily="18" charset="0"/>
                        </a:rPr>
                        <a:t>Review motion/speed </a:t>
                      </a:r>
                    </a:p>
                    <a:p>
                      <a:pPr marL="514350" marR="0" indent="-514350" algn="l">
                        <a:lnSpc>
                          <a:spcPct val="107000"/>
                        </a:lnSpc>
                        <a:spcBef>
                          <a:spcPts val="0"/>
                        </a:spcBef>
                        <a:spcAft>
                          <a:spcPts val="0"/>
                        </a:spcAft>
                        <a:buAutoNum type="arabicPeriod"/>
                      </a:pPr>
                      <a:r>
                        <a:rPr lang="en-US" sz="3200" baseline="0" dirty="0" smtClean="0">
                          <a:solidFill>
                            <a:schemeClr val="accent5">
                              <a:lumMod val="10000"/>
                            </a:schemeClr>
                          </a:solidFill>
                          <a:effectLst/>
                          <a:latin typeface="Calibri" panose="020F0502020204030204" pitchFamily="34" charset="0"/>
                          <a:ea typeface="Calibri" panose="020F0502020204030204" pitchFamily="34" charset="0"/>
                          <a:cs typeface="Times New Roman" panose="02020603050405020304" pitchFamily="18" charset="0"/>
                        </a:rPr>
                        <a:t>4 corners game</a:t>
                      </a:r>
                      <a:endParaRPr lang="en-US" sz="3200" baseline="0" dirty="0" smtClean="0">
                        <a:solidFill>
                          <a:schemeClr val="accent5">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91" marR="17891" marT="0" marB="0"/>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285467462"/>
              </p:ext>
            </p:extLst>
          </p:nvPr>
        </p:nvGraphicFramePr>
        <p:xfrm>
          <a:off x="7281333" y="2680138"/>
          <a:ext cx="2878667" cy="1010875"/>
        </p:xfrm>
        <a:graphic>
          <a:graphicData uri="http://schemas.openxmlformats.org/drawingml/2006/table">
            <a:tbl>
              <a:tblPr firstRow="1" firstCol="1" bandRow="1">
                <a:tableStyleId>{ED083AE6-46FA-4A59-8FB0-9F97EB10719F}</a:tableStyleId>
              </a:tblPr>
              <a:tblGrid>
                <a:gridCol w="2878667"/>
              </a:tblGrid>
              <a:tr h="434834">
                <a:tc>
                  <a:txBody>
                    <a:bodyPr/>
                    <a:lstStyle/>
                    <a:p>
                      <a:pPr marL="0" marR="0" algn="ctr">
                        <a:lnSpc>
                          <a:spcPct val="107000"/>
                        </a:lnSpc>
                        <a:spcBef>
                          <a:spcPts val="0"/>
                        </a:spcBef>
                        <a:spcAft>
                          <a:spcPts val="0"/>
                        </a:spcAft>
                      </a:pPr>
                      <a:r>
                        <a:rPr lang="en-US" sz="2700" dirty="0" smtClean="0">
                          <a:effectLst/>
                        </a:rPr>
                        <a:t>Homework</a:t>
                      </a:r>
                      <a:endParaRPr lang="en-US" sz="23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93" marR="17893" marT="0" marB="0"/>
                </a:tc>
              </a:tr>
              <a:tr h="570566">
                <a:tc>
                  <a:txBody>
                    <a:bodyPr/>
                    <a:lstStyle/>
                    <a:p>
                      <a:pPr marL="514350" marR="0" indent="-514350" algn="ctr">
                        <a:lnSpc>
                          <a:spcPct val="107000"/>
                        </a:lnSpc>
                        <a:spcBef>
                          <a:spcPts val="0"/>
                        </a:spcBef>
                        <a:spcAft>
                          <a:spcPts val="0"/>
                        </a:spcAft>
                        <a:buAutoNum type="arabicPeriod"/>
                      </a:pPr>
                      <a:r>
                        <a:rPr lang="en-US" sz="3100" baseline="0" dirty="0" smtClean="0">
                          <a:solidFill>
                            <a:schemeClr val="tx1"/>
                          </a:solidFill>
                          <a:effectLst/>
                          <a:latin typeface="+mn-lt"/>
                          <a:ea typeface="+mn-ea"/>
                          <a:cs typeface="+mn-cs"/>
                        </a:rPr>
                        <a:t>None</a:t>
                      </a:r>
                      <a:endParaRPr lang="en-US" sz="3100" baseline="0"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93" marR="17893"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54867676"/>
              </p:ext>
            </p:extLst>
          </p:nvPr>
        </p:nvGraphicFramePr>
        <p:xfrm>
          <a:off x="3471333" y="3717159"/>
          <a:ext cx="6688667" cy="3302000"/>
        </p:xfrm>
        <a:graphic>
          <a:graphicData uri="http://schemas.openxmlformats.org/drawingml/2006/table">
            <a:tbl>
              <a:tblPr firstRow="1" firstCol="1" bandRow="1">
                <a:tableStyleId>{1E171933-4619-4E11-9A3F-F7608DF75F80}</a:tableStyleId>
              </a:tblPr>
              <a:tblGrid>
                <a:gridCol w="6688667"/>
              </a:tblGrid>
              <a:tr h="742331">
                <a:tc>
                  <a:txBody>
                    <a:bodyPr/>
                    <a:lstStyle/>
                    <a:p>
                      <a:pPr marL="0" marR="0" algn="l">
                        <a:lnSpc>
                          <a:spcPct val="107000"/>
                        </a:lnSpc>
                        <a:spcBef>
                          <a:spcPts val="0"/>
                        </a:spcBef>
                        <a:spcAft>
                          <a:spcPts val="0"/>
                        </a:spcAft>
                      </a:pPr>
                      <a:r>
                        <a:rPr lang="en-US" sz="2700" dirty="0" smtClean="0">
                          <a:effectLst/>
                        </a:rPr>
                        <a:t>Objective</a:t>
                      </a:r>
                      <a:endParaRPr lang="en-US" sz="2300" dirty="0">
                        <a:solidFill>
                          <a:schemeClr val="accent5">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93" marR="17893" marT="0" marB="0"/>
                </a:tc>
              </a:tr>
              <a:tr h="2559669">
                <a:tc>
                  <a:txBody>
                    <a:bodyPr/>
                    <a:lstStyle/>
                    <a:p>
                      <a:pPr marL="0" marR="0" indent="0" algn="ctr">
                        <a:lnSpc>
                          <a:spcPct val="107000"/>
                        </a:lnSpc>
                        <a:spcBef>
                          <a:spcPts val="0"/>
                        </a:spcBef>
                        <a:spcAft>
                          <a:spcPts val="0"/>
                        </a:spcAft>
                        <a:buNone/>
                      </a:pPr>
                      <a:r>
                        <a:rPr lang="en-US" sz="4400" b="1" baseline="0" dirty="0" smtClean="0">
                          <a:effectLst/>
                        </a:rPr>
                        <a:t>I can describe Motion using a reference point </a:t>
                      </a:r>
                    </a:p>
                    <a:p>
                      <a:pPr marL="0" marR="0" indent="0" algn="ctr">
                        <a:lnSpc>
                          <a:spcPct val="107000"/>
                        </a:lnSpc>
                        <a:spcBef>
                          <a:spcPts val="0"/>
                        </a:spcBef>
                        <a:spcAft>
                          <a:spcPts val="0"/>
                        </a:spcAft>
                        <a:buNone/>
                      </a:pPr>
                      <a:r>
                        <a:rPr lang="en-US" sz="4400" b="1" baseline="0" dirty="0" smtClean="0">
                          <a:solidFill>
                            <a:schemeClr val="accent5">
                              <a:lumMod val="10000"/>
                            </a:schemeClr>
                          </a:solidFill>
                          <a:effectLst/>
                          <a:latin typeface="Calibri" panose="020F0502020204030204" pitchFamily="34" charset="0"/>
                          <a:ea typeface="Calibri" panose="020F0502020204030204" pitchFamily="34" charset="0"/>
                          <a:cs typeface="Times New Roman" panose="02020603050405020304" pitchFamily="18" charset="0"/>
                        </a:rPr>
                        <a:t>I can calculate speed </a:t>
                      </a:r>
                      <a:endParaRPr lang="en-US" sz="4400" b="1" baseline="0" dirty="0" smtClean="0">
                        <a:solidFill>
                          <a:schemeClr val="accent5">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93" marR="17893" marT="0" marB="0"/>
                </a:tc>
              </a:tr>
            </a:tbl>
          </a:graphicData>
        </a:graphic>
      </p:graphicFrame>
    </p:spTree>
    <p:extLst>
      <p:ext uri="{BB962C8B-B14F-4D97-AF65-F5344CB8AC3E}">
        <p14:creationId xmlns:p14="http://schemas.microsoft.com/office/powerpoint/2010/main" val="40080340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corrupteddevelopment.com/wp-content/uploads/2012/07/vector-pencil-ic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4667" y="762000"/>
            <a:ext cx="1016000" cy="101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08000" y="0"/>
            <a:ext cx="9144000" cy="1100667"/>
          </a:xfrm>
        </p:spPr>
        <p:txBody>
          <a:bodyPr>
            <a:normAutofit/>
          </a:bodyPr>
          <a:lstStyle/>
          <a:p>
            <a:r>
              <a:rPr lang="en-US" sz="6000" b="1" dirty="0">
                <a:latin typeface="Cambria" panose="02040503050406030204" pitchFamily="18" charset="0"/>
              </a:rPr>
              <a:t>Terms for speed/velocity</a:t>
            </a:r>
          </a:p>
        </p:txBody>
      </p:sp>
      <p:sp>
        <p:nvSpPr>
          <p:cNvPr id="7" name="Rectangle 6"/>
          <p:cNvSpPr/>
          <p:nvPr/>
        </p:nvSpPr>
        <p:spPr>
          <a:xfrm>
            <a:off x="254000" y="1462080"/>
            <a:ext cx="9567333" cy="1924587"/>
          </a:xfrm>
          <a:prstGeom prst="rect">
            <a:avLst/>
          </a:prstGeom>
          <a:solidFill>
            <a:schemeClr val="bg1">
              <a:alpha val="51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44" dirty="0">
                <a:solidFill>
                  <a:schemeClr val="tx1"/>
                </a:solidFill>
                <a:latin typeface="Cambria" panose="02040503050406030204" pitchFamily="18" charset="0"/>
              </a:rPr>
              <a:t>Deceleration – to </a:t>
            </a:r>
            <a:r>
              <a:rPr lang="en-US" sz="4444" u="sng" dirty="0">
                <a:solidFill>
                  <a:schemeClr val="tx1"/>
                </a:solidFill>
                <a:latin typeface="Cambria" panose="02040503050406030204" pitchFamily="18" charset="0"/>
              </a:rPr>
              <a:t>decrease</a:t>
            </a:r>
            <a:r>
              <a:rPr lang="en-US" sz="4444" dirty="0">
                <a:solidFill>
                  <a:schemeClr val="tx1"/>
                </a:solidFill>
                <a:latin typeface="Cambria" panose="02040503050406030204" pitchFamily="18" charset="0"/>
              </a:rPr>
              <a:t> in speed.</a:t>
            </a:r>
          </a:p>
          <a:p>
            <a:pPr algn="ctr"/>
            <a:r>
              <a:rPr lang="en-US" sz="4889" dirty="0">
                <a:solidFill>
                  <a:schemeClr val="tx1"/>
                </a:solidFill>
                <a:latin typeface="Cambria" panose="02040503050406030204" pitchFamily="18" charset="0"/>
              </a:rPr>
              <a:t> </a:t>
            </a:r>
            <a:r>
              <a:rPr lang="en-US" sz="2222" dirty="0">
                <a:solidFill>
                  <a:schemeClr val="tx1"/>
                </a:solidFill>
                <a:latin typeface="Lucida Handwriting" panose="03010101010101010101" pitchFamily="66" charset="0"/>
              </a:rPr>
              <a:t>What do you think this would look like on a graph?</a:t>
            </a:r>
            <a:endParaRPr lang="en-US" sz="4000" dirty="0">
              <a:solidFill>
                <a:schemeClr val="tx1"/>
              </a:solidFill>
              <a:latin typeface="Cambria" panose="02040503050406030204" pitchFamily="18" charset="0"/>
            </a:endParaRPr>
          </a:p>
        </p:txBody>
      </p:sp>
      <p:grpSp>
        <p:nvGrpSpPr>
          <p:cNvPr id="10" name="Group 9"/>
          <p:cNvGrpSpPr>
            <a:grpSpLocks/>
          </p:cNvGrpSpPr>
          <p:nvPr/>
        </p:nvGrpSpPr>
        <p:grpSpPr bwMode="auto">
          <a:xfrm>
            <a:off x="1439333" y="3850571"/>
            <a:ext cx="7450667" cy="3430763"/>
            <a:chOff x="1295400" y="3465096"/>
            <a:chExt cx="6705600" cy="3088105"/>
          </a:xfrm>
        </p:grpSpPr>
        <p:pic>
          <p:nvPicPr>
            <p:cNvPr id="11" name="Picture 5" descr="http://anonymous8.com/wp-content/uploads/2010/08/slow-dow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721769"/>
              <a:ext cx="2857500" cy="281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https://encrypted-tbn3.google.com/images?q=tbn:ANd9GcQJWbgUICIOTuSrNiGO-EzBrOMfJdUwCiW1mTXPEkRJWxMHh7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465096"/>
              <a:ext cx="2667000" cy="308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5125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corrupteddevelopment.com/wp-content/uploads/2012/07/vector-pencil-ic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0000" y="762000"/>
            <a:ext cx="1016000" cy="101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08000" y="0"/>
            <a:ext cx="9144000" cy="1100667"/>
          </a:xfrm>
        </p:spPr>
        <p:txBody>
          <a:bodyPr>
            <a:normAutofit/>
          </a:bodyPr>
          <a:lstStyle/>
          <a:p>
            <a:r>
              <a:rPr lang="en-US" sz="6000" b="1" dirty="0">
                <a:latin typeface="Cambria" panose="02040503050406030204" pitchFamily="18" charset="0"/>
              </a:rPr>
              <a:t>Terms for speed/velocity</a:t>
            </a:r>
          </a:p>
        </p:txBody>
      </p:sp>
      <p:sp>
        <p:nvSpPr>
          <p:cNvPr id="7" name="Rectangle 6"/>
          <p:cNvSpPr/>
          <p:nvPr/>
        </p:nvSpPr>
        <p:spPr>
          <a:xfrm>
            <a:off x="254000" y="1462080"/>
            <a:ext cx="9567333" cy="1924587"/>
          </a:xfrm>
          <a:prstGeom prst="rect">
            <a:avLst/>
          </a:prstGeom>
          <a:solidFill>
            <a:schemeClr val="bg1">
              <a:alpha val="51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44" dirty="0">
                <a:solidFill>
                  <a:schemeClr val="tx1"/>
                </a:solidFill>
                <a:latin typeface="Cambria" panose="02040503050406030204" pitchFamily="18" charset="0"/>
              </a:rPr>
              <a:t>Constant– speed stays the </a:t>
            </a:r>
            <a:r>
              <a:rPr lang="en-US" sz="4444" u="sng" dirty="0">
                <a:solidFill>
                  <a:schemeClr val="tx1"/>
                </a:solidFill>
                <a:latin typeface="Cambria" panose="02040503050406030204" pitchFamily="18" charset="0"/>
              </a:rPr>
              <a:t>same</a:t>
            </a:r>
            <a:r>
              <a:rPr lang="en-US" sz="4444" dirty="0">
                <a:solidFill>
                  <a:schemeClr val="tx1"/>
                </a:solidFill>
                <a:latin typeface="Cambria" panose="02040503050406030204" pitchFamily="18" charset="0"/>
              </a:rPr>
              <a:t>.</a:t>
            </a:r>
          </a:p>
          <a:p>
            <a:pPr algn="ctr"/>
            <a:r>
              <a:rPr lang="en-US" sz="4889" dirty="0">
                <a:solidFill>
                  <a:schemeClr val="tx1"/>
                </a:solidFill>
                <a:latin typeface="Cambria" panose="02040503050406030204" pitchFamily="18" charset="0"/>
              </a:rPr>
              <a:t> </a:t>
            </a:r>
            <a:r>
              <a:rPr lang="en-US" sz="2222" dirty="0">
                <a:solidFill>
                  <a:schemeClr val="tx1"/>
                </a:solidFill>
                <a:latin typeface="Lucida Handwriting" panose="03010101010101010101" pitchFamily="66" charset="0"/>
              </a:rPr>
              <a:t>What do you think this would look like on a graph?</a:t>
            </a:r>
            <a:endParaRPr lang="en-US" sz="4000" dirty="0">
              <a:solidFill>
                <a:schemeClr val="tx1"/>
              </a:solidFill>
              <a:latin typeface="Cambria" panose="02040503050406030204" pitchFamily="18" charset="0"/>
            </a:endParaRPr>
          </a:p>
        </p:txBody>
      </p:sp>
      <p:pic>
        <p:nvPicPr>
          <p:cNvPr id="8" name="Picture 5" descr="https://encrypted-tbn0.google.com/images?q=tbn:ANd9GcRUw9fB4v6XHbcVaFyVFDWwGVEieu_Juka45yfQL4QeIrhzXX7Lk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640667"/>
            <a:ext cx="4487333" cy="336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34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0"/>
            <a:ext cx="9144000" cy="1100667"/>
          </a:xfrm>
        </p:spPr>
        <p:txBody>
          <a:bodyPr>
            <a:normAutofit/>
          </a:bodyPr>
          <a:lstStyle/>
          <a:p>
            <a:r>
              <a:rPr lang="en-US" sz="6000" b="1" dirty="0">
                <a:latin typeface="Cambria" panose="02040503050406030204" pitchFamily="18" charset="0"/>
              </a:rPr>
              <a:t>Speed vs. Velocity</a:t>
            </a:r>
          </a:p>
        </p:txBody>
      </p:sp>
      <p:sp>
        <p:nvSpPr>
          <p:cNvPr id="7" name="Rectangle 6"/>
          <p:cNvSpPr/>
          <p:nvPr/>
        </p:nvSpPr>
        <p:spPr>
          <a:xfrm>
            <a:off x="84667" y="1185334"/>
            <a:ext cx="6942667" cy="2455333"/>
          </a:xfrm>
          <a:prstGeom prst="rect">
            <a:avLst/>
          </a:prstGeom>
          <a:solidFill>
            <a:schemeClr val="bg1">
              <a:alpha val="51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507995" indent="-507995">
              <a:lnSpc>
                <a:spcPct val="150000"/>
              </a:lnSpc>
              <a:buFont typeface="Arial" panose="020B0604020202020204" pitchFamily="34" charset="0"/>
              <a:buChar char="•"/>
            </a:pPr>
            <a:r>
              <a:rPr lang="en-US" sz="2667" i="1" dirty="0">
                <a:solidFill>
                  <a:schemeClr val="tx1"/>
                </a:solidFill>
                <a:latin typeface="Cambria" panose="02040503050406030204" pitchFamily="18" charset="0"/>
              </a:rPr>
              <a:t>Acceleration</a:t>
            </a:r>
            <a:r>
              <a:rPr lang="en-US" sz="2667" dirty="0">
                <a:solidFill>
                  <a:schemeClr val="tx1"/>
                </a:solidFill>
                <a:latin typeface="Cambria" panose="02040503050406030204" pitchFamily="18" charset="0"/>
              </a:rPr>
              <a:t>: to </a:t>
            </a:r>
            <a:r>
              <a:rPr lang="en-US" sz="2667" u="sng" dirty="0">
                <a:solidFill>
                  <a:schemeClr val="tx1"/>
                </a:solidFill>
                <a:latin typeface="Cambria" panose="02040503050406030204" pitchFamily="18" charset="0"/>
              </a:rPr>
              <a:t>increase</a:t>
            </a:r>
            <a:r>
              <a:rPr lang="en-US" sz="2667" dirty="0">
                <a:solidFill>
                  <a:schemeClr val="tx1"/>
                </a:solidFill>
                <a:latin typeface="Cambria" panose="02040503050406030204" pitchFamily="18" charset="0"/>
              </a:rPr>
              <a:t> in speed.</a:t>
            </a:r>
            <a:endParaRPr lang="en-US" sz="2667" i="1" dirty="0">
              <a:solidFill>
                <a:schemeClr val="tx1"/>
              </a:solidFill>
              <a:latin typeface="Cambria" panose="02040503050406030204" pitchFamily="18" charset="0"/>
            </a:endParaRPr>
          </a:p>
          <a:p>
            <a:pPr marL="507995" indent="-507995">
              <a:lnSpc>
                <a:spcPct val="150000"/>
              </a:lnSpc>
              <a:buFont typeface="Arial" panose="020B0604020202020204" pitchFamily="34" charset="0"/>
              <a:buChar char="•"/>
            </a:pPr>
            <a:r>
              <a:rPr lang="en-US" sz="2667" i="1" dirty="0">
                <a:solidFill>
                  <a:schemeClr val="tx1"/>
                </a:solidFill>
                <a:latin typeface="Cambria" panose="02040503050406030204" pitchFamily="18" charset="0"/>
              </a:rPr>
              <a:t>Deceleration</a:t>
            </a:r>
            <a:r>
              <a:rPr lang="en-US" sz="2667" dirty="0">
                <a:solidFill>
                  <a:schemeClr val="tx1"/>
                </a:solidFill>
                <a:latin typeface="Cambria" panose="02040503050406030204" pitchFamily="18" charset="0"/>
              </a:rPr>
              <a:t>: to </a:t>
            </a:r>
            <a:r>
              <a:rPr lang="en-US" sz="2667" u="sng" dirty="0">
                <a:solidFill>
                  <a:schemeClr val="tx1"/>
                </a:solidFill>
                <a:latin typeface="Cambria" panose="02040503050406030204" pitchFamily="18" charset="0"/>
              </a:rPr>
              <a:t>decrease</a:t>
            </a:r>
            <a:r>
              <a:rPr lang="en-US" sz="2667" dirty="0">
                <a:solidFill>
                  <a:schemeClr val="tx1"/>
                </a:solidFill>
                <a:latin typeface="Cambria" panose="02040503050406030204" pitchFamily="18" charset="0"/>
              </a:rPr>
              <a:t> in speed.</a:t>
            </a:r>
            <a:endParaRPr lang="en-US" sz="2667" i="1" dirty="0">
              <a:solidFill>
                <a:schemeClr val="tx1"/>
              </a:solidFill>
              <a:latin typeface="Cambria" panose="02040503050406030204" pitchFamily="18" charset="0"/>
            </a:endParaRPr>
          </a:p>
          <a:p>
            <a:pPr marL="507995" indent="-507995">
              <a:lnSpc>
                <a:spcPct val="150000"/>
              </a:lnSpc>
              <a:buFont typeface="Arial" panose="020B0604020202020204" pitchFamily="34" charset="0"/>
              <a:buChar char="•"/>
            </a:pPr>
            <a:r>
              <a:rPr lang="en-US" sz="2667" i="1" dirty="0">
                <a:solidFill>
                  <a:schemeClr val="tx1"/>
                </a:solidFill>
                <a:latin typeface="Cambria" panose="02040503050406030204" pitchFamily="18" charset="0"/>
              </a:rPr>
              <a:t>Constant Velocity</a:t>
            </a:r>
            <a:r>
              <a:rPr lang="en-US" sz="2667" dirty="0">
                <a:solidFill>
                  <a:schemeClr val="tx1"/>
                </a:solidFill>
                <a:latin typeface="Cambria" panose="02040503050406030204" pitchFamily="18" charset="0"/>
              </a:rPr>
              <a:t>: speed stays the </a:t>
            </a:r>
            <a:r>
              <a:rPr lang="en-US" sz="2667" u="sng" dirty="0">
                <a:solidFill>
                  <a:schemeClr val="tx1"/>
                </a:solidFill>
                <a:latin typeface="Cambria" panose="02040503050406030204" pitchFamily="18" charset="0"/>
              </a:rPr>
              <a:t>same</a:t>
            </a:r>
            <a:r>
              <a:rPr lang="en-US" sz="2667" dirty="0">
                <a:solidFill>
                  <a:schemeClr val="tx1"/>
                </a:solidFill>
                <a:latin typeface="Cambria" panose="02040503050406030204" pitchFamily="18" charset="0"/>
              </a:rPr>
              <a:t>. </a:t>
            </a:r>
          </a:p>
          <a:p>
            <a:pPr marL="1015990" lvl="1" indent="-507995">
              <a:lnSpc>
                <a:spcPct val="150000"/>
              </a:lnSpc>
              <a:buFont typeface="Arial" panose="020B0604020202020204" pitchFamily="34" charset="0"/>
              <a:buChar char="•"/>
            </a:pPr>
            <a:r>
              <a:rPr lang="en-US" sz="2667" dirty="0">
                <a:solidFill>
                  <a:schemeClr val="tx1"/>
                </a:solidFill>
                <a:latin typeface="Cambria" panose="02040503050406030204" pitchFamily="18" charset="0"/>
              </a:rPr>
              <a:t>Forces are </a:t>
            </a:r>
            <a:r>
              <a:rPr lang="en-US" sz="2667" u="sng" dirty="0">
                <a:solidFill>
                  <a:schemeClr val="tx1"/>
                </a:solidFill>
                <a:latin typeface="Cambria" panose="02040503050406030204" pitchFamily="18" charset="0"/>
              </a:rPr>
              <a:t>balanced</a:t>
            </a:r>
            <a:r>
              <a:rPr lang="en-US" sz="2667" dirty="0">
                <a:solidFill>
                  <a:schemeClr val="tx1"/>
                </a:solidFill>
                <a:latin typeface="Cambria" panose="02040503050406030204" pitchFamily="18" charset="0"/>
              </a:rPr>
              <a:t>.</a:t>
            </a:r>
          </a:p>
        </p:txBody>
      </p:sp>
      <p:grpSp>
        <p:nvGrpSpPr>
          <p:cNvPr id="5" name="Group 4"/>
          <p:cNvGrpSpPr/>
          <p:nvPr/>
        </p:nvGrpSpPr>
        <p:grpSpPr>
          <a:xfrm>
            <a:off x="1958304" y="3640667"/>
            <a:ext cx="4645697" cy="3979333"/>
            <a:chOff x="-1" y="374801"/>
            <a:chExt cx="3360449" cy="2623581"/>
          </a:xfrm>
        </p:grpSpPr>
        <p:sp>
          <p:nvSpPr>
            <p:cNvPr id="6" name="Text Box 2"/>
            <p:cNvSpPr txBox="1">
              <a:spLocks noChangeArrowheads="1"/>
            </p:cNvSpPr>
            <p:nvPr/>
          </p:nvSpPr>
          <p:spPr bwMode="auto">
            <a:xfrm>
              <a:off x="1414130" y="2700670"/>
              <a:ext cx="820723" cy="297712"/>
            </a:xfrm>
            <a:prstGeom prst="rect">
              <a:avLst/>
            </a:prstGeom>
            <a:solidFill>
              <a:srgbClr val="FFFFFF"/>
            </a:solidFill>
            <a:ln w="9525">
              <a:solidFill>
                <a:srgbClr val="000000"/>
              </a:solidFill>
              <a:miter lim="800000"/>
              <a:headEnd/>
              <a:tailEnd/>
            </a:ln>
          </p:spPr>
          <p:txBody>
            <a:bodyPr rot="0" vert="horz" wrap="square" lIns="101600" tIns="50800" rIns="101600" bIns="50800" anchor="t" anchorCtr="0">
              <a:noAutofit/>
            </a:bodyPr>
            <a:lstStyle/>
            <a:p>
              <a:pPr>
                <a:lnSpc>
                  <a:spcPct val="115000"/>
                </a:lnSpc>
                <a:spcAft>
                  <a:spcPts val="1111"/>
                </a:spcAft>
              </a:pPr>
              <a:r>
                <a:rPr lang="en-US" sz="1778" b="1" dirty="0">
                  <a:latin typeface="Cambria"/>
                  <a:ea typeface="Calibri"/>
                </a:rPr>
                <a:t>Time</a:t>
              </a:r>
              <a:endParaRPr lang="en-US" sz="1222" dirty="0">
                <a:latin typeface="Calibri"/>
                <a:ea typeface="Calibri"/>
                <a:cs typeface="Times New Roman"/>
              </a:endParaRPr>
            </a:p>
          </p:txBody>
        </p:sp>
        <p:grpSp>
          <p:nvGrpSpPr>
            <p:cNvPr id="8" name="Group 7"/>
            <p:cNvGrpSpPr/>
            <p:nvPr/>
          </p:nvGrpSpPr>
          <p:grpSpPr>
            <a:xfrm>
              <a:off x="-1" y="374801"/>
              <a:ext cx="3360449" cy="2240088"/>
              <a:chOff x="-1" y="374801"/>
              <a:chExt cx="3360449" cy="2240088"/>
            </a:xfrm>
          </p:grpSpPr>
          <p:grpSp>
            <p:nvGrpSpPr>
              <p:cNvPr id="9" name="Group 8"/>
              <p:cNvGrpSpPr/>
              <p:nvPr/>
            </p:nvGrpSpPr>
            <p:grpSpPr>
              <a:xfrm>
                <a:off x="426113" y="374801"/>
                <a:ext cx="2934335" cy="2240088"/>
                <a:chOff x="-15138" y="374878"/>
                <a:chExt cx="2934335" cy="2240549"/>
              </a:xfrm>
            </p:grpSpPr>
            <p:grpSp>
              <p:nvGrpSpPr>
                <p:cNvPr id="11" name="Group 10"/>
                <p:cNvGrpSpPr/>
                <p:nvPr/>
              </p:nvGrpSpPr>
              <p:grpSpPr>
                <a:xfrm>
                  <a:off x="-15138" y="374878"/>
                  <a:ext cx="2934335" cy="2240549"/>
                  <a:chOff x="-15138" y="374878"/>
                  <a:chExt cx="2934335" cy="2240549"/>
                </a:xfrm>
              </p:grpSpPr>
              <p:cxnSp>
                <p:nvCxnSpPr>
                  <p:cNvPr id="15" name="Straight Connector 14"/>
                  <p:cNvCxnSpPr/>
                  <p:nvPr/>
                </p:nvCxnSpPr>
                <p:spPr>
                  <a:xfrm>
                    <a:off x="0" y="374878"/>
                    <a:ext cx="0" cy="2207917"/>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flipH="1">
                    <a:off x="-15138" y="2614792"/>
                    <a:ext cx="2934335" cy="635"/>
                  </a:xfrm>
                  <a:prstGeom prst="line">
                    <a:avLst/>
                  </a:prstGeom>
                </p:spPr>
                <p:style>
                  <a:lnRef idx="2">
                    <a:schemeClr val="dk1"/>
                  </a:lnRef>
                  <a:fillRef idx="0">
                    <a:schemeClr val="dk1"/>
                  </a:fillRef>
                  <a:effectRef idx="1">
                    <a:schemeClr val="dk1"/>
                  </a:effectRef>
                  <a:fontRef idx="minor">
                    <a:schemeClr val="tx1"/>
                  </a:fontRef>
                </p:style>
              </p:cxnSp>
            </p:grpSp>
            <p:cxnSp>
              <p:nvCxnSpPr>
                <p:cNvPr id="12" name="Straight Connector 11"/>
                <p:cNvCxnSpPr/>
                <p:nvPr/>
              </p:nvCxnSpPr>
              <p:spPr>
                <a:xfrm flipV="1">
                  <a:off x="0" y="1754372"/>
                  <a:ext cx="797442" cy="828956"/>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797442" y="1754372"/>
                  <a:ext cx="1084521" cy="591"/>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1881963" y="1754372"/>
                  <a:ext cx="776176" cy="828424"/>
                </a:xfrm>
                <a:prstGeom prst="line">
                  <a:avLst/>
                </a:prstGeom>
              </p:spPr>
              <p:style>
                <a:lnRef idx="3">
                  <a:schemeClr val="dk1"/>
                </a:lnRef>
                <a:fillRef idx="0">
                  <a:schemeClr val="dk1"/>
                </a:fillRef>
                <a:effectRef idx="2">
                  <a:schemeClr val="dk1"/>
                </a:effectRef>
                <a:fontRef idx="minor">
                  <a:schemeClr val="tx1"/>
                </a:fontRef>
              </p:style>
            </p:cxnSp>
          </p:grpSp>
          <p:sp>
            <p:nvSpPr>
              <p:cNvPr id="10" name="Text Box 2"/>
              <p:cNvSpPr txBox="1">
                <a:spLocks noChangeArrowheads="1"/>
              </p:cNvSpPr>
              <p:nvPr/>
            </p:nvSpPr>
            <p:spPr bwMode="auto">
              <a:xfrm rot="16200000">
                <a:off x="-249461" y="1030952"/>
                <a:ext cx="925033" cy="426114"/>
              </a:xfrm>
              <a:prstGeom prst="rect">
                <a:avLst/>
              </a:prstGeom>
              <a:solidFill>
                <a:srgbClr val="FFFFFF"/>
              </a:solidFill>
              <a:ln w="9525">
                <a:solidFill>
                  <a:srgbClr val="000000"/>
                </a:solidFill>
                <a:miter lim="800000"/>
                <a:headEnd/>
                <a:tailEnd/>
              </a:ln>
            </p:spPr>
            <p:txBody>
              <a:bodyPr rot="0" vert="horz" wrap="square" lIns="101600" tIns="50800" rIns="101600" bIns="50800" anchor="t" anchorCtr="0">
                <a:noAutofit/>
              </a:bodyPr>
              <a:lstStyle/>
              <a:p>
                <a:pPr>
                  <a:lnSpc>
                    <a:spcPct val="115000"/>
                  </a:lnSpc>
                  <a:spcAft>
                    <a:spcPts val="1111"/>
                  </a:spcAft>
                </a:pPr>
                <a:r>
                  <a:rPr lang="en-US" sz="1778" b="1" dirty="0">
                    <a:latin typeface="Cambria"/>
                    <a:ea typeface="Calibri"/>
                  </a:rPr>
                  <a:t>Velocity</a:t>
                </a:r>
                <a:endParaRPr lang="en-US" sz="1222" dirty="0">
                  <a:latin typeface="Calibri"/>
                  <a:ea typeface="Calibri"/>
                  <a:cs typeface="Times New Roman"/>
                </a:endParaRPr>
              </a:p>
            </p:txBody>
          </p:sp>
        </p:grpSp>
      </p:grpSp>
      <p:sp>
        <p:nvSpPr>
          <p:cNvPr id="3" name="Down Arrow 2"/>
          <p:cNvSpPr/>
          <p:nvPr/>
        </p:nvSpPr>
        <p:spPr>
          <a:xfrm>
            <a:off x="4192045" y="4947565"/>
            <a:ext cx="360903" cy="696576"/>
          </a:xfrm>
          <a:prstGeom prst="downArrow">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6"/>
          </a:p>
        </p:txBody>
      </p:sp>
      <p:sp>
        <p:nvSpPr>
          <p:cNvPr id="4" name="Right Arrow 3"/>
          <p:cNvSpPr/>
          <p:nvPr/>
        </p:nvSpPr>
        <p:spPr>
          <a:xfrm rot="2629634">
            <a:off x="2088951" y="6214434"/>
            <a:ext cx="724921" cy="456094"/>
          </a:xfrm>
          <a:prstGeom prst="rightArrow">
            <a:avLst>
              <a:gd name="adj1" fmla="val 35608"/>
              <a:gd name="adj2" fmla="val 50000"/>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6"/>
          </a:p>
        </p:txBody>
      </p:sp>
      <p:sp>
        <p:nvSpPr>
          <p:cNvPr id="18" name="Right Arrow 17"/>
          <p:cNvSpPr/>
          <p:nvPr/>
        </p:nvSpPr>
        <p:spPr>
          <a:xfrm rot="8447640">
            <a:off x="5880636" y="5966800"/>
            <a:ext cx="724921" cy="456094"/>
          </a:xfrm>
          <a:prstGeom prst="rightArrow">
            <a:avLst>
              <a:gd name="adj1" fmla="val 35608"/>
              <a:gd name="adj2" fmla="val 50000"/>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6"/>
          </a:p>
        </p:txBody>
      </p:sp>
      <p:sp>
        <p:nvSpPr>
          <p:cNvPr id="17" name="TextBox 16"/>
          <p:cNvSpPr txBox="1"/>
          <p:nvPr/>
        </p:nvSpPr>
        <p:spPr>
          <a:xfrm>
            <a:off x="6668110" y="5583837"/>
            <a:ext cx="1693333" cy="331757"/>
          </a:xfrm>
          <a:prstGeom prst="rect">
            <a:avLst/>
          </a:prstGeom>
          <a:noFill/>
        </p:spPr>
        <p:txBody>
          <a:bodyPr wrap="square" rtlCol="0">
            <a:spAutoFit/>
          </a:bodyPr>
          <a:lstStyle/>
          <a:p>
            <a:r>
              <a:rPr lang="en-US" sz="1556" dirty="0"/>
              <a:t>Deceleration</a:t>
            </a:r>
          </a:p>
        </p:txBody>
      </p:sp>
      <p:sp>
        <p:nvSpPr>
          <p:cNvPr id="20" name="TextBox 19"/>
          <p:cNvSpPr txBox="1"/>
          <p:nvPr/>
        </p:nvSpPr>
        <p:spPr>
          <a:xfrm>
            <a:off x="3471333" y="4487334"/>
            <a:ext cx="2066156" cy="331757"/>
          </a:xfrm>
          <a:prstGeom prst="rect">
            <a:avLst/>
          </a:prstGeom>
          <a:noFill/>
        </p:spPr>
        <p:txBody>
          <a:bodyPr wrap="square" rtlCol="0">
            <a:spAutoFit/>
          </a:bodyPr>
          <a:lstStyle/>
          <a:p>
            <a:r>
              <a:rPr lang="en-US" sz="1556" dirty="0"/>
              <a:t>Constant speed</a:t>
            </a:r>
          </a:p>
        </p:txBody>
      </p:sp>
      <p:sp>
        <p:nvSpPr>
          <p:cNvPr id="21" name="TextBox 20"/>
          <p:cNvSpPr txBox="1"/>
          <p:nvPr/>
        </p:nvSpPr>
        <p:spPr>
          <a:xfrm>
            <a:off x="846667" y="5789554"/>
            <a:ext cx="1693333" cy="331757"/>
          </a:xfrm>
          <a:prstGeom prst="rect">
            <a:avLst/>
          </a:prstGeom>
          <a:noFill/>
        </p:spPr>
        <p:txBody>
          <a:bodyPr wrap="square" rtlCol="0">
            <a:spAutoFit/>
          </a:bodyPr>
          <a:lstStyle/>
          <a:p>
            <a:r>
              <a:rPr lang="en-US" sz="1556" dirty="0"/>
              <a:t>Acceleration</a:t>
            </a:r>
          </a:p>
        </p:txBody>
      </p:sp>
      <p:pic>
        <p:nvPicPr>
          <p:cNvPr id="22" name="Picture 4" descr="http://corrupteddevelopment.com/wp-content/uploads/2012/07/vector-pencil-ic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0667" y="338667"/>
            <a:ext cx="1016000" cy="10160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6858000" y="2963334"/>
            <a:ext cx="2963333" cy="2201333"/>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dirty="0">
                <a:solidFill>
                  <a:schemeClr val="tx1"/>
                </a:solidFill>
                <a:latin typeface="Cambria" panose="02040503050406030204" pitchFamily="18" charset="0"/>
              </a:rPr>
              <a:t>Which line shows the object with balanced forces acting on it?</a:t>
            </a:r>
          </a:p>
        </p:txBody>
      </p:sp>
    </p:spTree>
    <p:extLst>
      <p:ext uri="{BB962C8B-B14F-4D97-AF65-F5344CB8AC3E}">
        <p14:creationId xmlns:p14="http://schemas.microsoft.com/office/powerpoint/2010/main" val="259900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8" grpId="0" animBg="1"/>
      <p:bldP spid="17" grpId="0"/>
      <p:bldP spid="20" grpId="0"/>
      <p:bldP spid="21" grpId="0"/>
      <p:bldP spid="1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101925" y="96050"/>
            <a:ext cx="9756975" cy="3547775"/>
          </a:xfrm>
          <a:prstGeom prst="rect">
            <a:avLst/>
          </a:prstGeom>
        </p:spPr>
        <p:txBody>
          <a:bodyPr lIns="38100" tIns="38100" rIns="38100" bIns="38100" anchor="t" anchorCtr="0">
            <a:spAutoFit/>
          </a:bodyPr>
          <a:lstStyle/>
          <a:p>
            <a:pPr rtl="0">
              <a:lnSpc>
                <a:spcPct val="100000"/>
              </a:lnSpc>
              <a:buNone/>
            </a:pPr>
            <a:r>
              <a:rPr lang="en-US" sz="3466">
                <a:solidFill>
                  <a:srgbClr val="000000"/>
                </a:solidFill>
                <a:latin typeface="Arial"/>
                <a:ea typeface="Arial"/>
                <a:cs typeface="Arial"/>
                <a:sym typeface="Arial"/>
              </a:rPr>
              <a:t>Constant Speed vs Changing Speed </a:t>
            </a:r>
          </a:p>
          <a:p>
            <a:endParaRPr lang="en-US" sz="3466">
              <a:solidFill>
                <a:srgbClr val="000000"/>
              </a:solidFill>
              <a:latin typeface="Arial"/>
              <a:ea typeface="Arial"/>
              <a:cs typeface="Arial"/>
              <a:sym typeface="Arial"/>
            </a:endParaRPr>
          </a:p>
          <a:p>
            <a:pPr rtl="0">
              <a:lnSpc>
                <a:spcPct val="100000"/>
              </a:lnSpc>
              <a:buNone/>
            </a:pPr>
            <a:r>
              <a:rPr lang="en-US" sz="2933" u="sng">
                <a:solidFill>
                  <a:srgbClr val="000000"/>
                </a:solidFill>
                <a:latin typeface="Arial"/>
                <a:ea typeface="Arial"/>
                <a:cs typeface="Arial"/>
                <a:sym typeface="Arial"/>
              </a:rPr>
              <a:t>Constant speed</a:t>
            </a:r>
            <a:r>
              <a:rPr lang="en-US" sz="2933">
                <a:solidFill>
                  <a:srgbClr val="000000"/>
                </a:solidFill>
                <a:latin typeface="Arial"/>
                <a:ea typeface="Arial"/>
                <a:cs typeface="Arial"/>
                <a:sym typeface="Arial"/>
              </a:rPr>
              <a:t> means that the speed stays the same throughout the entire distance</a:t>
            </a:r>
          </a:p>
          <a:p>
            <a:endParaRPr lang="en-US" sz="2933">
              <a:solidFill>
                <a:srgbClr val="000000"/>
              </a:solidFill>
              <a:latin typeface="Arial"/>
              <a:ea typeface="Arial"/>
              <a:cs typeface="Arial"/>
              <a:sym typeface="Arial"/>
            </a:endParaRPr>
          </a:p>
          <a:p>
            <a:pPr rtl="0">
              <a:lnSpc>
                <a:spcPct val="100000"/>
              </a:lnSpc>
              <a:buNone/>
            </a:pPr>
            <a:r>
              <a:rPr lang="en-US" sz="2933">
                <a:solidFill>
                  <a:srgbClr val="000000"/>
                </a:solidFill>
                <a:latin typeface="Arial"/>
                <a:ea typeface="Arial"/>
                <a:cs typeface="Arial"/>
                <a:sym typeface="Arial"/>
              </a:rPr>
              <a:t>*Very few things can stay at a constant speed.  Rather, things usually move at a constant speed for a period of time. </a:t>
            </a:r>
          </a:p>
          <a:p>
            <a:endParaRPr lang="en-US" sz="2933">
              <a:solidFill>
                <a:srgbClr val="000000"/>
              </a:solidFill>
              <a:latin typeface="Arial"/>
              <a:ea typeface="Arial"/>
              <a:cs typeface="Arial"/>
              <a:sym typeface="Arial"/>
            </a:endParaRPr>
          </a:p>
        </p:txBody>
      </p:sp>
      <p:sp>
        <p:nvSpPr>
          <p:cNvPr id="128" name="Shape 128"/>
          <p:cNvSpPr/>
          <p:nvPr/>
        </p:nvSpPr>
        <p:spPr>
          <a:xfrm>
            <a:off x="5486400" y="4165600"/>
            <a:ext cx="3874075" cy="2389474"/>
          </a:xfrm>
          <a:prstGeom prst="rect">
            <a:avLst/>
          </a:prstGeom>
          <a:blipFill>
            <a:blip r:embed="rId3"/>
            <a:stretch>
              <a:fillRect/>
            </a:stretch>
          </a:blipFill>
        </p:spPr>
      </p:sp>
      <p:sp>
        <p:nvSpPr>
          <p:cNvPr id="129" name="Shape 129"/>
          <p:cNvSpPr txBox="1"/>
          <p:nvPr/>
        </p:nvSpPr>
        <p:spPr>
          <a:xfrm>
            <a:off x="508000" y="4572000"/>
            <a:ext cx="4481900" cy="1147075"/>
          </a:xfrm>
          <a:prstGeom prst="rect">
            <a:avLst/>
          </a:prstGeom>
        </p:spPr>
        <p:txBody>
          <a:bodyPr lIns="38100" tIns="38100" rIns="38100" bIns="38100" anchor="t" anchorCtr="0">
            <a:spAutoFit/>
          </a:bodyPr>
          <a:lstStyle/>
          <a:p>
            <a:pPr rtl="0">
              <a:lnSpc>
                <a:spcPct val="100000"/>
              </a:lnSpc>
              <a:buNone/>
            </a:pPr>
            <a:r>
              <a:rPr lang="en-US" sz="2666">
                <a:solidFill>
                  <a:srgbClr val="000000"/>
                </a:solidFill>
                <a:latin typeface="Arial"/>
                <a:ea typeface="Arial"/>
                <a:cs typeface="Arial"/>
                <a:sym typeface="Arial"/>
              </a:rPr>
              <a:t>The cyclist speeds up, slows down, stops..etc</a:t>
            </a:r>
          </a:p>
        </p:txBody>
      </p:sp>
    </p:spTree>
    <p:extLst>
      <p:ext uri="{BB962C8B-B14F-4D97-AF65-F5344CB8AC3E}">
        <p14:creationId xmlns:p14="http://schemas.microsoft.com/office/powerpoint/2010/main" val="3485179574"/>
      </p:ext>
    </p:extLst>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01950" y="94850"/>
            <a:ext cx="9895975" cy="644099"/>
          </a:xfrm>
          <a:prstGeom prst="rect">
            <a:avLst/>
          </a:prstGeom>
        </p:spPr>
        <p:txBody>
          <a:bodyPr lIns="38100" tIns="38100" rIns="38100" bIns="38100" anchor="t" anchorCtr="0">
            <a:spAutoFit/>
          </a:bodyPr>
          <a:lstStyle/>
          <a:p>
            <a:pPr rtl="0">
              <a:lnSpc>
                <a:spcPct val="100000"/>
              </a:lnSpc>
              <a:buNone/>
            </a:pPr>
            <a:r>
              <a:rPr lang="en-US" sz="2133">
                <a:solidFill>
                  <a:srgbClr val="000000"/>
                </a:solidFill>
                <a:latin typeface="Arial"/>
                <a:ea typeface="Arial"/>
                <a:cs typeface="Arial"/>
                <a:sym typeface="Arial"/>
              </a:rPr>
              <a:t>Graphs represent speeds of objects.  This graph shows a bus as it travels its route</a:t>
            </a:r>
            <a:r>
              <a:rPr lang="en-US" sz="2933">
                <a:solidFill>
                  <a:srgbClr val="000000"/>
                </a:solidFill>
                <a:latin typeface="Arial"/>
                <a:ea typeface="Arial"/>
                <a:cs typeface="Arial"/>
                <a:sym typeface="Arial"/>
              </a:rPr>
              <a:t>.  </a:t>
            </a:r>
          </a:p>
        </p:txBody>
      </p:sp>
      <p:sp>
        <p:nvSpPr>
          <p:cNvPr id="135" name="Shape 135"/>
          <p:cNvSpPr/>
          <p:nvPr/>
        </p:nvSpPr>
        <p:spPr>
          <a:xfrm>
            <a:off x="1219200" y="812800"/>
            <a:ext cx="7411050" cy="4387025"/>
          </a:xfrm>
          <a:prstGeom prst="rect">
            <a:avLst/>
          </a:prstGeom>
          <a:blipFill>
            <a:blip r:embed="rId3"/>
            <a:stretch>
              <a:fillRect/>
            </a:stretch>
          </a:blipFill>
        </p:spPr>
      </p:sp>
      <p:sp>
        <p:nvSpPr>
          <p:cNvPr id="136" name="Shape 136"/>
          <p:cNvSpPr txBox="1"/>
          <p:nvPr/>
        </p:nvSpPr>
        <p:spPr>
          <a:xfrm>
            <a:off x="304800" y="5384775"/>
            <a:ext cx="9523474" cy="2142325"/>
          </a:xfrm>
          <a:prstGeom prst="rect">
            <a:avLst/>
          </a:prstGeom>
        </p:spPr>
        <p:txBody>
          <a:bodyPr lIns="38100" tIns="38100" rIns="38100" bIns="38100" anchor="t" anchorCtr="0">
            <a:spAutoFit/>
          </a:bodyPr>
          <a:lstStyle/>
          <a:p>
            <a:pPr rtl="0">
              <a:lnSpc>
                <a:spcPct val="100000"/>
              </a:lnSpc>
              <a:buNone/>
            </a:pPr>
            <a:r>
              <a:rPr lang="en-US" sz="2666">
                <a:solidFill>
                  <a:srgbClr val="000000"/>
                </a:solidFill>
                <a:latin typeface="Arial"/>
                <a:ea typeface="Arial"/>
                <a:cs typeface="Arial"/>
                <a:sym typeface="Arial"/>
              </a:rPr>
              <a:t>Between what points is the bus accelerating? _____  &amp;  ____</a:t>
            </a:r>
          </a:p>
          <a:p>
            <a:pPr rtl="0">
              <a:lnSpc>
                <a:spcPct val="100000"/>
              </a:lnSpc>
              <a:buNone/>
            </a:pPr>
            <a:r>
              <a:rPr lang="en-US" sz="2666">
                <a:solidFill>
                  <a:srgbClr val="000000"/>
                </a:solidFill>
                <a:latin typeface="Arial"/>
                <a:ea typeface="Arial"/>
                <a:cs typeface="Arial"/>
                <a:sym typeface="Arial"/>
              </a:rPr>
              <a:t>Between what points is the bus moving at a constant speed? </a:t>
            </a:r>
          </a:p>
          <a:p>
            <a:pPr rtl="0">
              <a:lnSpc>
                <a:spcPct val="100000"/>
              </a:lnSpc>
              <a:buNone/>
            </a:pPr>
            <a:r>
              <a:rPr lang="en-US" sz="2666">
                <a:solidFill>
                  <a:srgbClr val="000000"/>
                </a:solidFill>
                <a:latin typeface="Arial"/>
                <a:ea typeface="Arial"/>
                <a:cs typeface="Arial"/>
                <a:sym typeface="Arial"/>
              </a:rPr>
              <a:t>                                                              _____  &amp;  _____</a:t>
            </a:r>
          </a:p>
          <a:p>
            <a:pPr rtl="0">
              <a:lnSpc>
                <a:spcPct val="100000"/>
              </a:lnSpc>
              <a:buNone/>
            </a:pPr>
            <a:r>
              <a:rPr lang="en-US" sz="2666">
                <a:solidFill>
                  <a:srgbClr val="000000"/>
                </a:solidFill>
                <a:latin typeface="Arial"/>
                <a:ea typeface="Arial"/>
                <a:cs typeface="Arial"/>
                <a:sym typeface="Arial"/>
              </a:rPr>
              <a:t>Between what points is the bus stopped?  __________</a:t>
            </a:r>
          </a:p>
          <a:p>
            <a:pPr rtl="0">
              <a:lnSpc>
                <a:spcPct val="100000"/>
              </a:lnSpc>
              <a:buNone/>
            </a:pPr>
            <a:r>
              <a:rPr lang="en-US" sz="2666">
                <a:solidFill>
                  <a:srgbClr val="000000"/>
                </a:solidFill>
                <a:latin typeface="Arial"/>
                <a:ea typeface="Arial"/>
                <a:cs typeface="Arial"/>
                <a:sym typeface="Arial"/>
              </a:rPr>
              <a:t>Between what points it the bus decelerating? _________</a:t>
            </a:r>
          </a:p>
          <a:p>
            <a:endParaRPr lang="en-US" sz="2666">
              <a:solidFill>
                <a:srgbClr val="000000"/>
              </a:solidFill>
              <a:latin typeface="Arial"/>
              <a:ea typeface="Arial"/>
              <a:cs typeface="Arial"/>
              <a:sym typeface="Arial"/>
            </a:endParaRPr>
          </a:p>
        </p:txBody>
      </p:sp>
    </p:spTree>
    <p:extLst>
      <p:ext uri="{BB962C8B-B14F-4D97-AF65-F5344CB8AC3E}">
        <p14:creationId xmlns:p14="http://schemas.microsoft.com/office/powerpoint/2010/main" val="2645477201"/>
      </p:ext>
    </p:extLst>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299000" y="408725"/>
            <a:ext cx="7060850" cy="2873549"/>
          </a:xfrm>
          <a:prstGeom prst="rect">
            <a:avLst/>
          </a:prstGeom>
        </p:spPr>
        <p:txBody>
          <a:bodyPr lIns="38100" tIns="38100" rIns="38100" bIns="38100" anchor="t" anchorCtr="0">
            <a:spAutoFit/>
          </a:bodyPr>
          <a:lstStyle/>
          <a:p>
            <a:pPr rtl="0">
              <a:lnSpc>
                <a:spcPct val="100000"/>
              </a:lnSpc>
              <a:buNone/>
            </a:pPr>
            <a:r>
              <a:rPr lang="en-US" sz="3200">
                <a:solidFill>
                  <a:srgbClr val="000000"/>
                </a:solidFill>
                <a:latin typeface="Arial"/>
                <a:ea typeface="Arial"/>
                <a:cs typeface="Arial"/>
                <a:sym typeface="Arial"/>
              </a:rPr>
              <a:t>Change in velocity is often written as </a:t>
            </a:r>
          </a:p>
          <a:p>
            <a:endParaRPr lang="en-US" sz="3200">
              <a:solidFill>
                <a:srgbClr val="000000"/>
              </a:solidFill>
              <a:latin typeface="Arial"/>
              <a:ea typeface="Arial"/>
              <a:cs typeface="Arial"/>
              <a:sym typeface="Arial"/>
            </a:endParaRPr>
          </a:p>
          <a:p>
            <a:pPr rtl="0">
              <a:lnSpc>
                <a:spcPct val="100000"/>
              </a:lnSpc>
              <a:buNone/>
            </a:pPr>
            <a:r>
              <a:rPr lang="en-US" sz="3200">
                <a:solidFill>
                  <a:srgbClr val="000000"/>
                </a:solidFill>
                <a:latin typeface="Arial"/>
                <a:ea typeface="Arial"/>
                <a:cs typeface="Arial"/>
                <a:sym typeface="Arial"/>
              </a:rPr>
              <a:t>the triangle indicates "change"</a:t>
            </a:r>
          </a:p>
          <a:p>
            <a:endParaRPr lang="en-US" sz="3200">
              <a:solidFill>
                <a:srgbClr val="000000"/>
              </a:solidFill>
              <a:latin typeface="Arial"/>
              <a:ea typeface="Arial"/>
              <a:cs typeface="Arial"/>
              <a:sym typeface="Arial"/>
            </a:endParaRPr>
          </a:p>
          <a:p>
            <a:pPr rtl="0">
              <a:lnSpc>
                <a:spcPct val="100000"/>
              </a:lnSpc>
              <a:buNone/>
            </a:pPr>
            <a:r>
              <a:rPr lang="en-US" sz="3200">
                <a:solidFill>
                  <a:srgbClr val="000000"/>
                </a:solidFill>
                <a:latin typeface="Arial"/>
                <a:ea typeface="Arial"/>
                <a:cs typeface="Arial"/>
                <a:sym typeface="Arial"/>
              </a:rPr>
              <a:t>acceleration = change in velocity</a:t>
            </a:r>
            <a:br>
              <a:rPr lang="en-US" sz="3200">
                <a:solidFill>
                  <a:srgbClr val="000000"/>
                </a:solidFill>
                <a:latin typeface="Arial"/>
                <a:ea typeface="Arial"/>
                <a:cs typeface="Arial"/>
                <a:sym typeface="Arial"/>
              </a:rPr>
            </a:br>
            <a:r>
              <a:rPr lang="en-US" sz="3200">
                <a:solidFill>
                  <a:srgbClr val="000000"/>
                </a:solidFill>
                <a:latin typeface="Arial"/>
                <a:ea typeface="Arial"/>
                <a:cs typeface="Arial"/>
                <a:sym typeface="Arial"/>
              </a:rPr>
              <a:t>                       change in time</a:t>
            </a:r>
          </a:p>
        </p:txBody>
      </p:sp>
      <p:sp>
        <p:nvSpPr>
          <p:cNvPr id="198" name="Shape 198"/>
          <p:cNvSpPr/>
          <p:nvPr/>
        </p:nvSpPr>
        <p:spPr>
          <a:xfrm>
            <a:off x="7518400" y="203200"/>
            <a:ext cx="1143000" cy="965200"/>
          </a:xfrm>
          <a:prstGeom prst="rect">
            <a:avLst/>
          </a:prstGeom>
          <a:blipFill>
            <a:blip r:embed="rId3"/>
            <a:stretch>
              <a:fillRect/>
            </a:stretch>
          </a:blipFill>
        </p:spPr>
      </p:sp>
      <p:sp>
        <p:nvSpPr>
          <p:cNvPr id="199" name="Shape 199"/>
          <p:cNvSpPr/>
          <p:nvPr/>
        </p:nvSpPr>
        <p:spPr>
          <a:xfrm>
            <a:off x="2851150" y="2851150"/>
            <a:ext cx="3248774" cy="25000"/>
          </a:xfrm>
          <a:prstGeom prst="rect">
            <a:avLst/>
          </a:prstGeom>
          <a:solidFill>
            <a:srgbClr val="444444"/>
          </a:solidFill>
          <a:ln w="12700" cap="flat">
            <a:solidFill>
              <a:srgbClr val="000000"/>
            </a:solidFill>
            <a:prstDash val="solid"/>
            <a:round/>
            <a:headEnd type="none" w="med" len="med"/>
            <a:tailEnd type="none" w="med" len="med"/>
          </a:ln>
        </p:spPr>
        <p:txBody>
          <a:bodyPr lIns="91425" tIns="91425" rIns="91425" bIns="91425" anchor="ctr" anchorCtr="0">
            <a:spAutoFit/>
          </a:bodyPr>
          <a:lstStyle/>
          <a:p>
            <a:endParaRPr/>
          </a:p>
        </p:txBody>
      </p:sp>
      <p:sp>
        <p:nvSpPr>
          <p:cNvPr id="200" name="Shape 200"/>
          <p:cNvSpPr/>
          <p:nvPr/>
        </p:nvSpPr>
        <p:spPr>
          <a:xfrm>
            <a:off x="4775200" y="4572000"/>
            <a:ext cx="4602250" cy="2868200"/>
          </a:xfrm>
          <a:prstGeom prst="rect">
            <a:avLst/>
          </a:prstGeom>
          <a:blipFill>
            <a:blip r:embed="rId4"/>
            <a:stretch>
              <a:fillRect/>
            </a:stretch>
          </a:blipFill>
        </p:spPr>
      </p:sp>
      <p:sp>
        <p:nvSpPr>
          <p:cNvPr id="201" name="Shape 201"/>
          <p:cNvSpPr/>
          <p:nvPr/>
        </p:nvSpPr>
        <p:spPr>
          <a:xfrm>
            <a:off x="2133600" y="3759175"/>
            <a:ext cx="2881425" cy="2050524"/>
          </a:xfrm>
          <a:prstGeom prst="rect">
            <a:avLst/>
          </a:prstGeom>
          <a:blipFill>
            <a:blip r:embed="rId5"/>
            <a:stretch>
              <a:fillRect/>
            </a:stretch>
          </a:blipFill>
        </p:spPr>
      </p:sp>
      <p:sp>
        <p:nvSpPr>
          <p:cNvPr id="202" name="Shape 202"/>
          <p:cNvSpPr txBox="1"/>
          <p:nvPr/>
        </p:nvSpPr>
        <p:spPr>
          <a:xfrm>
            <a:off x="1016000" y="5994375"/>
            <a:ext cx="3684500" cy="1252324"/>
          </a:xfrm>
          <a:prstGeom prst="rect">
            <a:avLst/>
          </a:prstGeom>
        </p:spPr>
        <p:txBody>
          <a:bodyPr lIns="38100" tIns="38100" rIns="38100" bIns="38100" anchor="t" anchorCtr="0">
            <a:spAutoFit/>
          </a:bodyPr>
          <a:lstStyle/>
          <a:p>
            <a:pPr rtl="0">
              <a:lnSpc>
                <a:spcPct val="100000"/>
              </a:lnSpc>
              <a:buNone/>
            </a:pPr>
            <a:r>
              <a:rPr lang="en-US" sz="2666">
                <a:solidFill>
                  <a:srgbClr val="000000"/>
                </a:solidFill>
                <a:latin typeface="Arial"/>
                <a:ea typeface="Arial"/>
                <a:cs typeface="Arial"/>
                <a:sym typeface="Arial"/>
              </a:rPr>
              <a:t>If a car moves at a constant velocity, then its acceleration is zero</a:t>
            </a:r>
          </a:p>
        </p:txBody>
      </p:sp>
      <p:sp>
        <p:nvSpPr>
          <p:cNvPr id="203" name="Shape 203"/>
          <p:cNvSpPr/>
          <p:nvPr/>
        </p:nvSpPr>
        <p:spPr>
          <a:xfrm>
            <a:off x="5801783" y="1128183"/>
            <a:ext cx="846658" cy="761983"/>
          </a:xfrm>
          <a:prstGeom prst="triangle">
            <a:avLst>
              <a:gd name="adj" fmla="val 50000"/>
            </a:avLst>
          </a:prstGeom>
          <a:solidFill>
            <a:srgbClr val="FFFF00"/>
          </a:solidFill>
          <a:ln w="19050" cap="flat">
            <a:solidFill>
              <a:srgbClr val="073763"/>
            </a:solidFill>
            <a:prstDash val="solid"/>
            <a:round/>
            <a:headEnd type="none" w="med" len="med"/>
            <a:tailEnd type="none" w="med" len="med"/>
          </a:ln>
        </p:spPr>
        <p:txBody>
          <a:bodyPr lIns="91425" tIns="91425" rIns="91425" bIns="91425" anchor="ctr" anchorCtr="0">
            <a:spAutoFit/>
          </a:bodyPr>
          <a:lstStyle/>
          <a:p>
            <a:endParaRPr/>
          </a:p>
        </p:txBody>
      </p:sp>
      <p:sp>
        <p:nvSpPr>
          <p:cNvPr id="204" name="Shape 204"/>
          <p:cNvSpPr/>
          <p:nvPr/>
        </p:nvSpPr>
        <p:spPr>
          <a:xfrm rot="10800000" flipH="1">
            <a:off x="6501660" y="1026260"/>
            <a:ext cx="1653853" cy="493680"/>
          </a:xfrm>
          <a:prstGeom prst="straightConnector1">
            <a:avLst/>
          </a:prstGeom>
          <a:noFill/>
          <a:ln w="19050" cap="flat">
            <a:solidFill>
              <a:srgbClr val="073763"/>
            </a:solidFill>
            <a:prstDash val="solid"/>
            <a:round/>
            <a:headEnd type="none" w="lg" len="lg"/>
            <a:tailEnd type="triangle" w="lg" len="lg"/>
          </a:ln>
        </p:spPr>
      </p:sp>
    </p:spTree>
    <p:extLst>
      <p:ext uri="{BB962C8B-B14F-4D97-AF65-F5344CB8AC3E}">
        <p14:creationId xmlns:p14="http://schemas.microsoft.com/office/powerpoint/2010/main" val="203292654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00275" y="297900"/>
            <a:ext cx="9770200" cy="6956449"/>
          </a:xfrm>
          <a:prstGeom prst="rect">
            <a:avLst/>
          </a:prstGeom>
        </p:spPr>
        <p:txBody>
          <a:bodyPr lIns="38100" tIns="38100" rIns="38100" bIns="38100" anchor="t" anchorCtr="0">
            <a:spAutoFit/>
          </a:bodyPr>
          <a:lstStyle/>
          <a:p>
            <a:pPr rtl="0">
              <a:lnSpc>
                <a:spcPct val="100000"/>
              </a:lnSpc>
              <a:buNone/>
            </a:pPr>
            <a:r>
              <a:rPr lang="en-US" sz="3733">
                <a:solidFill>
                  <a:srgbClr val="000000"/>
                </a:solidFill>
                <a:latin typeface="Arial"/>
                <a:ea typeface="Arial"/>
                <a:cs typeface="Arial"/>
                <a:sym typeface="Arial"/>
              </a:rPr>
              <a:t>Acceleration = the rate of change of velocity</a:t>
            </a:r>
          </a:p>
          <a:p>
            <a:endParaRPr lang="en-US" sz="3733">
              <a:solidFill>
                <a:srgbClr val="000000"/>
              </a:solidFill>
              <a:latin typeface="Arial"/>
              <a:ea typeface="Arial"/>
              <a:cs typeface="Arial"/>
              <a:sym typeface="Arial"/>
            </a:endParaRPr>
          </a:p>
          <a:p>
            <a:pPr rtl="0">
              <a:lnSpc>
                <a:spcPct val="100000"/>
              </a:lnSpc>
              <a:buNone/>
            </a:pPr>
            <a:r>
              <a:rPr lang="en-US" sz="3733">
                <a:solidFill>
                  <a:srgbClr val="000000"/>
                </a:solidFill>
                <a:latin typeface="Arial"/>
                <a:ea typeface="Arial"/>
                <a:cs typeface="Arial"/>
                <a:sym typeface="Arial"/>
              </a:rPr>
              <a:t>Positive acceleration = speeding up</a:t>
            </a:r>
            <a:br>
              <a:rPr lang="en-US" sz="3733">
                <a:solidFill>
                  <a:srgbClr val="000000"/>
                </a:solidFill>
                <a:latin typeface="Arial"/>
                <a:ea typeface="Arial"/>
                <a:cs typeface="Arial"/>
                <a:sym typeface="Arial"/>
              </a:rPr>
            </a:br>
            <a:r>
              <a:rPr lang="en-US" sz="3733">
                <a:solidFill>
                  <a:srgbClr val="000000"/>
                </a:solidFill>
                <a:latin typeface="Arial"/>
                <a:ea typeface="Arial"/>
                <a:cs typeface="Arial"/>
                <a:sym typeface="Arial"/>
              </a:rPr>
              <a:t>Negative acceleration = slowing down</a:t>
            </a:r>
          </a:p>
          <a:p>
            <a:endParaRPr lang="en-US" sz="3733">
              <a:solidFill>
                <a:srgbClr val="000000"/>
              </a:solidFill>
              <a:latin typeface="Arial"/>
              <a:ea typeface="Arial"/>
              <a:cs typeface="Arial"/>
              <a:sym typeface="Arial"/>
            </a:endParaRPr>
          </a:p>
          <a:p>
            <a:pPr rtl="0">
              <a:lnSpc>
                <a:spcPct val="100000"/>
              </a:lnSpc>
              <a:buNone/>
            </a:pPr>
            <a:r>
              <a:rPr lang="en-US" sz="3466">
                <a:solidFill>
                  <a:srgbClr val="000000"/>
                </a:solidFill>
                <a:latin typeface="Arial"/>
                <a:ea typeface="Arial"/>
                <a:cs typeface="Arial"/>
                <a:sym typeface="Arial"/>
              </a:rPr>
              <a:t>Change in Velocity = </a:t>
            </a:r>
            <a:br>
              <a:rPr lang="en-US" sz="3466">
                <a:solidFill>
                  <a:srgbClr val="000000"/>
                </a:solidFill>
                <a:latin typeface="Arial"/>
                <a:ea typeface="Arial"/>
                <a:cs typeface="Arial"/>
                <a:sym typeface="Arial"/>
              </a:rPr>
            </a:br>
            <a:r>
              <a:rPr lang="en-US" sz="3466">
                <a:solidFill>
                  <a:srgbClr val="000000"/>
                </a:solidFill>
                <a:latin typeface="Arial"/>
                <a:ea typeface="Arial"/>
                <a:cs typeface="Arial"/>
                <a:sym typeface="Arial"/>
              </a:rPr>
              <a:t>                 final velocity (</a:t>
            </a:r>
            <a:r>
              <a:rPr lang="en-US" sz="3466" i="1">
                <a:solidFill>
                  <a:srgbClr val="000000"/>
                </a:solidFill>
                <a:latin typeface="Arial"/>
                <a:ea typeface="Arial"/>
                <a:cs typeface="Arial"/>
                <a:sym typeface="Arial"/>
              </a:rPr>
              <a:t>v</a:t>
            </a:r>
            <a:r>
              <a:rPr lang="en-US" sz="3466" i="1" baseline="-25000">
                <a:solidFill>
                  <a:srgbClr val="000000"/>
                </a:solidFill>
                <a:latin typeface="Arial"/>
                <a:ea typeface="Arial"/>
                <a:cs typeface="Arial"/>
                <a:sym typeface="Arial"/>
              </a:rPr>
              <a:t>f</a:t>
            </a:r>
            <a:r>
              <a:rPr lang="en-US" sz="3466">
                <a:solidFill>
                  <a:srgbClr val="000000"/>
                </a:solidFill>
                <a:latin typeface="Arial"/>
                <a:ea typeface="Arial"/>
                <a:cs typeface="Arial"/>
                <a:sym typeface="Arial"/>
              </a:rPr>
              <a:t>) - initial velocity (</a:t>
            </a:r>
            <a:r>
              <a:rPr lang="en-US" sz="3466" i="1">
                <a:solidFill>
                  <a:srgbClr val="000000"/>
                </a:solidFill>
                <a:latin typeface="Arial"/>
                <a:ea typeface="Arial"/>
                <a:cs typeface="Arial"/>
                <a:sym typeface="Arial"/>
              </a:rPr>
              <a:t>v</a:t>
            </a:r>
            <a:r>
              <a:rPr lang="en-US" sz="3466" i="1" baseline="-25000">
                <a:solidFill>
                  <a:srgbClr val="000000"/>
                </a:solidFill>
                <a:latin typeface="Arial"/>
                <a:ea typeface="Arial"/>
                <a:cs typeface="Arial"/>
                <a:sym typeface="Arial"/>
              </a:rPr>
              <a:t>i</a:t>
            </a:r>
            <a:r>
              <a:rPr lang="en-US" sz="3466">
                <a:solidFill>
                  <a:srgbClr val="000000"/>
                </a:solidFill>
                <a:latin typeface="Arial"/>
                <a:ea typeface="Arial"/>
                <a:cs typeface="Arial"/>
                <a:sym typeface="Arial"/>
              </a:rPr>
              <a:t>)</a:t>
            </a:r>
          </a:p>
          <a:p>
            <a:endParaRPr lang="en-US" sz="3466">
              <a:solidFill>
                <a:srgbClr val="000000"/>
              </a:solidFill>
              <a:latin typeface="Arial"/>
              <a:ea typeface="Arial"/>
              <a:cs typeface="Arial"/>
              <a:sym typeface="Arial"/>
            </a:endParaRPr>
          </a:p>
          <a:p>
            <a:pPr rtl="0">
              <a:lnSpc>
                <a:spcPct val="100000"/>
              </a:lnSpc>
              <a:buNone/>
            </a:pPr>
            <a:r>
              <a:rPr lang="en-US" sz="3466">
                <a:solidFill>
                  <a:srgbClr val="000000"/>
                </a:solidFill>
                <a:latin typeface="Arial"/>
                <a:ea typeface="Arial"/>
                <a:cs typeface="Arial"/>
                <a:sym typeface="Arial"/>
              </a:rPr>
              <a:t>acceleration (m/s</a:t>
            </a:r>
            <a:r>
              <a:rPr lang="en-US" sz="3466" baseline="30000">
                <a:solidFill>
                  <a:srgbClr val="000000"/>
                </a:solidFill>
                <a:latin typeface="Arial"/>
                <a:ea typeface="Arial"/>
                <a:cs typeface="Arial"/>
                <a:sym typeface="Arial"/>
              </a:rPr>
              <a:t>2</a:t>
            </a:r>
            <a:r>
              <a:rPr lang="en-US" sz="3466">
                <a:solidFill>
                  <a:srgbClr val="000000"/>
                </a:solidFill>
                <a:latin typeface="Arial"/>
                <a:ea typeface="Arial"/>
                <a:cs typeface="Arial"/>
                <a:sym typeface="Arial"/>
              </a:rPr>
              <a:t>) =   (</a:t>
            </a:r>
            <a:r>
              <a:rPr lang="en-US" sz="3466" i="1">
                <a:solidFill>
                  <a:srgbClr val="000000"/>
                </a:solidFill>
                <a:latin typeface="Arial"/>
                <a:ea typeface="Arial"/>
                <a:cs typeface="Arial"/>
                <a:sym typeface="Arial"/>
              </a:rPr>
              <a:t>v</a:t>
            </a:r>
            <a:r>
              <a:rPr lang="en-US" sz="3466" i="1" baseline="-25000">
                <a:solidFill>
                  <a:srgbClr val="000000"/>
                </a:solidFill>
                <a:latin typeface="Arial"/>
                <a:ea typeface="Arial"/>
                <a:cs typeface="Arial"/>
                <a:sym typeface="Arial"/>
              </a:rPr>
              <a:t>f</a:t>
            </a:r>
            <a:r>
              <a:rPr lang="en-US" sz="3466">
                <a:solidFill>
                  <a:srgbClr val="000000"/>
                </a:solidFill>
                <a:latin typeface="Arial"/>
                <a:ea typeface="Arial"/>
                <a:cs typeface="Arial"/>
                <a:sym typeface="Arial"/>
              </a:rPr>
              <a:t>) - (</a:t>
            </a:r>
            <a:r>
              <a:rPr lang="en-US" sz="3466" i="1">
                <a:solidFill>
                  <a:srgbClr val="000000"/>
                </a:solidFill>
                <a:latin typeface="Arial"/>
                <a:ea typeface="Arial"/>
                <a:cs typeface="Arial"/>
                <a:sym typeface="Arial"/>
              </a:rPr>
              <a:t>v</a:t>
            </a:r>
            <a:r>
              <a:rPr lang="en-US" sz="3466" i="1" baseline="-25000">
                <a:solidFill>
                  <a:srgbClr val="000000"/>
                </a:solidFill>
                <a:latin typeface="Arial"/>
                <a:ea typeface="Arial"/>
                <a:cs typeface="Arial"/>
                <a:sym typeface="Arial"/>
              </a:rPr>
              <a:t>i</a:t>
            </a:r>
            <a:r>
              <a:rPr lang="en-US" sz="3466">
                <a:solidFill>
                  <a:srgbClr val="000000"/>
                </a:solidFill>
                <a:latin typeface="Arial"/>
                <a:ea typeface="Arial"/>
                <a:cs typeface="Arial"/>
                <a:sym typeface="Arial"/>
              </a:rPr>
              <a:t>)</a:t>
            </a:r>
            <a:br>
              <a:rPr lang="en-US" sz="3466">
                <a:solidFill>
                  <a:srgbClr val="000000"/>
                </a:solidFill>
                <a:latin typeface="Arial"/>
                <a:ea typeface="Arial"/>
                <a:cs typeface="Arial"/>
                <a:sym typeface="Arial"/>
              </a:rPr>
            </a:br>
            <a:r>
              <a:rPr lang="en-US" sz="3466">
                <a:solidFill>
                  <a:srgbClr val="000000"/>
                </a:solidFill>
                <a:latin typeface="Arial"/>
                <a:ea typeface="Arial"/>
                <a:cs typeface="Arial"/>
                <a:sym typeface="Arial"/>
              </a:rPr>
              <a:t>                                      time</a:t>
            </a:r>
          </a:p>
          <a:p>
            <a:endParaRPr lang="en-US" sz="3466">
              <a:solidFill>
                <a:srgbClr val="000000"/>
              </a:solidFill>
              <a:latin typeface="Arial"/>
              <a:ea typeface="Arial"/>
              <a:cs typeface="Arial"/>
              <a:sym typeface="Arial"/>
            </a:endParaRPr>
          </a:p>
        </p:txBody>
      </p:sp>
      <p:sp>
        <p:nvSpPr>
          <p:cNvPr id="192" name="Shape 192"/>
          <p:cNvSpPr/>
          <p:nvPr/>
        </p:nvSpPr>
        <p:spPr>
          <a:xfrm>
            <a:off x="4578350" y="5492750"/>
            <a:ext cx="2037625" cy="22875"/>
          </a:xfrm>
          <a:prstGeom prst="rect">
            <a:avLst/>
          </a:prstGeom>
          <a:solidFill>
            <a:srgbClr val="FFFFFF"/>
          </a:solidFill>
          <a:ln w="12700" cap="flat">
            <a:solidFill>
              <a:srgbClr val="000000"/>
            </a:solidFill>
            <a:prstDash val="solid"/>
            <a:round/>
            <a:headEnd type="none" w="med" len="med"/>
            <a:tailEnd type="none" w="med" len="med"/>
          </a:ln>
        </p:spPr>
        <p:txBody>
          <a:bodyPr lIns="91425" tIns="91425" rIns="91425" bIns="91425" anchor="ctr" anchorCtr="0">
            <a:spAutoFit/>
          </a:bodyPr>
          <a:lstStyle/>
          <a:p>
            <a:endParaRPr/>
          </a:p>
        </p:txBody>
      </p:sp>
    </p:spTree>
    <p:extLst>
      <p:ext uri="{BB962C8B-B14F-4D97-AF65-F5344CB8AC3E}">
        <p14:creationId xmlns:p14="http://schemas.microsoft.com/office/powerpoint/2010/main" val="2159220646"/>
      </p:ext>
    </p:extLst>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04800" y="406400"/>
            <a:ext cx="9620424" cy="1161225"/>
          </a:xfrm>
          <a:prstGeom prst="rect">
            <a:avLst/>
          </a:prstGeom>
        </p:spPr>
        <p:txBody>
          <a:bodyPr lIns="38100" tIns="38100" rIns="38100" bIns="38100" anchor="t" anchorCtr="0">
            <a:spAutoFit/>
          </a:bodyPr>
          <a:lstStyle/>
          <a:p>
            <a:pPr rtl="0">
              <a:lnSpc>
                <a:spcPct val="100000"/>
              </a:lnSpc>
              <a:buNone/>
            </a:pPr>
            <a:r>
              <a:rPr lang="en-US" sz="3733">
                <a:solidFill>
                  <a:srgbClr val="000000"/>
                </a:solidFill>
                <a:latin typeface="Arial"/>
                <a:ea typeface="Arial"/>
                <a:cs typeface="Arial"/>
                <a:sym typeface="Arial"/>
              </a:rPr>
              <a:t>Average Speed = </a:t>
            </a:r>
            <a:r>
              <a:rPr lang="en-US" sz="3733" u="sng">
                <a:solidFill>
                  <a:srgbClr val="000000"/>
                </a:solidFill>
                <a:latin typeface="Arial"/>
                <a:ea typeface="Arial"/>
                <a:cs typeface="Arial"/>
                <a:sym typeface="Arial"/>
              </a:rPr>
              <a:t>total distance traveled</a:t>
            </a:r>
          </a:p>
          <a:p>
            <a:pPr rtl="0">
              <a:lnSpc>
                <a:spcPct val="100000"/>
              </a:lnSpc>
              <a:buNone/>
            </a:pPr>
            <a:r>
              <a:rPr lang="en-US" sz="3733">
                <a:solidFill>
                  <a:srgbClr val="000000"/>
                </a:solidFill>
                <a:latin typeface="Arial"/>
                <a:ea typeface="Arial"/>
                <a:cs typeface="Arial"/>
                <a:sym typeface="Arial"/>
              </a:rPr>
              <a:t>                                      time taken</a:t>
            </a:r>
          </a:p>
        </p:txBody>
      </p:sp>
      <p:sp>
        <p:nvSpPr>
          <p:cNvPr id="142" name="Shape 142"/>
          <p:cNvSpPr txBox="1"/>
          <p:nvPr/>
        </p:nvSpPr>
        <p:spPr>
          <a:xfrm>
            <a:off x="301900" y="2238700"/>
            <a:ext cx="4468649" cy="4553099"/>
          </a:xfrm>
          <a:prstGeom prst="rect">
            <a:avLst/>
          </a:prstGeom>
        </p:spPr>
        <p:txBody>
          <a:bodyPr lIns="38100" tIns="38100" rIns="38100" bIns="38100" anchor="t" anchorCtr="0">
            <a:spAutoFit/>
          </a:bodyPr>
          <a:lstStyle/>
          <a:p>
            <a:pPr rtl="0">
              <a:lnSpc>
                <a:spcPct val="100000"/>
              </a:lnSpc>
              <a:buNone/>
            </a:pPr>
            <a:r>
              <a:rPr lang="en-US" sz="2666">
                <a:solidFill>
                  <a:srgbClr val="000000"/>
                </a:solidFill>
                <a:latin typeface="Arial"/>
                <a:ea typeface="Arial"/>
                <a:cs typeface="Arial"/>
                <a:sym typeface="Arial"/>
              </a:rPr>
              <a:t>This is useful when you are trying to measure speed, and the object moved at varying speeds throughout the trip.  For instance, if you drove from here to Chicago, you might AVERAGE 60mph, even though you stopped at lights, or slowed down or when 70 at some points on your trip.</a:t>
            </a:r>
          </a:p>
        </p:txBody>
      </p:sp>
      <p:sp>
        <p:nvSpPr>
          <p:cNvPr id="143" name="Shape 143"/>
          <p:cNvSpPr/>
          <p:nvPr/>
        </p:nvSpPr>
        <p:spPr>
          <a:xfrm>
            <a:off x="5080000" y="2235200"/>
            <a:ext cx="4440150" cy="4365925"/>
          </a:xfrm>
          <a:prstGeom prst="rect">
            <a:avLst/>
          </a:prstGeom>
          <a:blipFill>
            <a:blip r:embed="rId3"/>
            <a:stretch>
              <a:fillRect/>
            </a:stretch>
          </a:blipFill>
        </p:spPr>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304800" y="101600"/>
            <a:ext cx="9439950" cy="1042824"/>
          </a:xfrm>
          <a:prstGeom prst="rect">
            <a:avLst/>
          </a:prstGeom>
        </p:spPr>
        <p:txBody>
          <a:bodyPr lIns="38100" tIns="38100" rIns="38100" bIns="38100" anchor="t" anchorCtr="0">
            <a:spAutoFit/>
          </a:bodyPr>
          <a:lstStyle/>
          <a:p>
            <a:pPr rtl="0">
              <a:lnSpc>
                <a:spcPct val="100000"/>
              </a:lnSpc>
              <a:buNone/>
            </a:pPr>
            <a:r>
              <a:rPr lang="en-US" sz="2666">
                <a:solidFill>
                  <a:srgbClr val="000000"/>
                </a:solidFill>
                <a:latin typeface="Arial"/>
                <a:ea typeface="Arial"/>
                <a:cs typeface="Arial"/>
                <a:sym typeface="Arial"/>
              </a:rPr>
              <a:t>On graphs that show distance and time, the SLOPE of the line is a measure of the speed of an object.</a:t>
            </a:r>
          </a:p>
        </p:txBody>
      </p:sp>
      <p:sp>
        <p:nvSpPr>
          <p:cNvPr id="149" name="Shape 149"/>
          <p:cNvSpPr/>
          <p:nvPr/>
        </p:nvSpPr>
        <p:spPr>
          <a:xfrm>
            <a:off x="202325" y="1726975"/>
            <a:ext cx="5785849" cy="5156525"/>
          </a:xfrm>
          <a:prstGeom prst="rect">
            <a:avLst/>
          </a:prstGeom>
          <a:blipFill>
            <a:blip r:embed="rId3"/>
            <a:stretch>
              <a:fillRect/>
            </a:stretch>
          </a:blipFill>
        </p:spPr>
      </p:sp>
      <p:sp>
        <p:nvSpPr>
          <p:cNvPr id="150" name="Shape 150"/>
          <p:cNvSpPr/>
          <p:nvPr/>
        </p:nvSpPr>
        <p:spPr>
          <a:xfrm flipH="1">
            <a:off x="3257550" y="3867150"/>
            <a:ext cx="276124" cy="289525"/>
          </a:xfrm>
          <a:custGeom>
            <a:avLst/>
            <a:gdLst/>
            <a:ahLst/>
            <a:cxnLst/>
            <a:rect l="0" t="0" r="0" b="0"/>
            <a:pathLst>
              <a:path w="21600" h="21600" extrusionOk="0">
                <a:moveTo>
                  <a:pt x="0" y="13287"/>
                </a:moveTo>
                <a:lnTo>
                  <a:pt x="8352" y="4934"/>
                </a:lnTo>
                <a:cubicBezTo>
                  <a:pt x="8352" y="4934"/>
                  <a:pt x="4221" y="828"/>
                  <a:pt x="4196" y="779"/>
                </a:cubicBezTo>
                <a:cubicBezTo>
                  <a:pt x="3405" y="-10"/>
                  <a:pt x="4992" y="0"/>
                  <a:pt x="4992" y="0"/>
                </a:cubicBezTo>
                <a:lnTo>
                  <a:pt x="21460" y="141"/>
                </a:lnTo>
                <a:cubicBezTo>
                  <a:pt x="21460" y="141"/>
                  <a:pt x="21582" y="16584"/>
                  <a:pt x="21600" y="16601"/>
                </a:cubicBezTo>
                <a:cubicBezTo>
                  <a:pt x="21501" y="18344"/>
                  <a:pt x="20821" y="17402"/>
                  <a:pt x="20821" y="17402"/>
                </a:cubicBezTo>
                <a:lnTo>
                  <a:pt x="16665" y="13247"/>
                </a:lnTo>
                <a:lnTo>
                  <a:pt x="8312" y="21600"/>
                </a:lnTo>
                <a:lnTo>
                  <a:pt x="0" y="13287"/>
                </a:lnTo>
                <a:close/>
              </a:path>
            </a:pathLst>
          </a:custGeom>
          <a:solidFill>
            <a:srgbClr val="FF0000"/>
          </a:solidFill>
          <a:ln w="12700" cap="flat">
            <a:solidFill>
              <a:srgbClr val="000000"/>
            </a:solidFill>
            <a:prstDash val="solid"/>
            <a:round/>
            <a:headEnd type="none" w="med" len="med"/>
            <a:tailEnd type="none" w="med" len="med"/>
          </a:ln>
        </p:spPr>
      </p:sp>
      <p:sp>
        <p:nvSpPr>
          <p:cNvPr id="151" name="Shape 151"/>
          <p:cNvSpPr/>
          <p:nvPr/>
        </p:nvSpPr>
        <p:spPr>
          <a:xfrm flipH="1">
            <a:off x="1835150" y="5492750"/>
            <a:ext cx="276124" cy="289525"/>
          </a:xfrm>
          <a:custGeom>
            <a:avLst/>
            <a:gdLst/>
            <a:ahLst/>
            <a:cxnLst/>
            <a:rect l="0" t="0" r="0" b="0"/>
            <a:pathLst>
              <a:path w="21600" h="21600" extrusionOk="0">
                <a:moveTo>
                  <a:pt x="0" y="13287"/>
                </a:moveTo>
                <a:lnTo>
                  <a:pt x="8352" y="4934"/>
                </a:lnTo>
                <a:cubicBezTo>
                  <a:pt x="8352" y="4934"/>
                  <a:pt x="4221" y="828"/>
                  <a:pt x="4196" y="779"/>
                </a:cubicBezTo>
                <a:cubicBezTo>
                  <a:pt x="3405" y="-10"/>
                  <a:pt x="4992" y="0"/>
                  <a:pt x="4992" y="0"/>
                </a:cubicBezTo>
                <a:lnTo>
                  <a:pt x="21460" y="141"/>
                </a:lnTo>
                <a:cubicBezTo>
                  <a:pt x="21460" y="141"/>
                  <a:pt x="21582" y="16584"/>
                  <a:pt x="21600" y="16601"/>
                </a:cubicBezTo>
                <a:cubicBezTo>
                  <a:pt x="21501" y="18344"/>
                  <a:pt x="20821" y="17402"/>
                  <a:pt x="20821" y="17402"/>
                </a:cubicBezTo>
                <a:lnTo>
                  <a:pt x="16665" y="13247"/>
                </a:lnTo>
                <a:lnTo>
                  <a:pt x="8312" y="21600"/>
                </a:lnTo>
                <a:lnTo>
                  <a:pt x="0" y="13287"/>
                </a:lnTo>
                <a:close/>
              </a:path>
            </a:pathLst>
          </a:custGeom>
          <a:solidFill>
            <a:srgbClr val="FF0000"/>
          </a:solidFill>
          <a:ln w="12700" cap="flat">
            <a:solidFill>
              <a:srgbClr val="000000"/>
            </a:solidFill>
            <a:prstDash val="solid"/>
            <a:round/>
            <a:headEnd type="none" w="med" len="med"/>
            <a:tailEnd type="none" w="med" len="med"/>
          </a:ln>
        </p:spPr>
      </p:sp>
      <p:sp>
        <p:nvSpPr>
          <p:cNvPr id="152" name="Shape 152"/>
          <p:cNvSpPr/>
          <p:nvPr/>
        </p:nvSpPr>
        <p:spPr>
          <a:xfrm>
            <a:off x="1219200" y="1117600"/>
            <a:ext cx="1490925" cy="1048224"/>
          </a:xfrm>
          <a:prstGeom prst="rect">
            <a:avLst/>
          </a:prstGeom>
          <a:blipFill>
            <a:blip r:embed="rId4"/>
            <a:stretch>
              <a:fillRect/>
            </a:stretch>
          </a:blipFill>
        </p:spPr>
      </p:sp>
      <p:sp>
        <p:nvSpPr>
          <p:cNvPr id="153" name="Shape 153"/>
          <p:cNvSpPr/>
          <p:nvPr/>
        </p:nvSpPr>
        <p:spPr>
          <a:xfrm>
            <a:off x="6508750" y="4679950"/>
            <a:ext cx="494500" cy="18799"/>
          </a:xfrm>
          <a:prstGeom prst="rect">
            <a:avLst/>
          </a:prstGeom>
          <a:solidFill>
            <a:srgbClr val="000000"/>
          </a:solidFill>
          <a:ln w="12700" cap="flat">
            <a:solidFill>
              <a:srgbClr val="000000"/>
            </a:solidFill>
            <a:prstDash val="solid"/>
            <a:round/>
            <a:headEnd type="none" w="med" len="med"/>
            <a:tailEnd type="none" w="med" len="med"/>
          </a:ln>
        </p:spPr>
        <p:txBody>
          <a:bodyPr lIns="91425" tIns="91425" rIns="91425" bIns="91425" anchor="ctr" anchorCtr="0">
            <a:spAutoFit/>
          </a:bodyPr>
          <a:lstStyle/>
          <a:p>
            <a:endParaRP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p:nvPr/>
        </p:nvSpPr>
        <p:spPr>
          <a:xfrm>
            <a:off x="101600" y="1117600"/>
            <a:ext cx="6694999" cy="5594974"/>
          </a:xfrm>
          <a:prstGeom prst="rect">
            <a:avLst/>
          </a:prstGeom>
          <a:blipFill>
            <a:blip r:embed="rId3"/>
            <a:stretch>
              <a:fillRect/>
            </a:stretch>
          </a:blipFill>
        </p:spPr>
      </p:sp>
      <p:sp>
        <p:nvSpPr>
          <p:cNvPr id="159" name="Shape 159"/>
          <p:cNvSpPr/>
          <p:nvPr/>
        </p:nvSpPr>
        <p:spPr>
          <a:xfrm>
            <a:off x="1524000" y="507975"/>
            <a:ext cx="1490925" cy="1048224"/>
          </a:xfrm>
          <a:prstGeom prst="rect">
            <a:avLst/>
          </a:prstGeom>
          <a:blipFill>
            <a:blip r:embed="rId4"/>
            <a:stretch>
              <a:fillRect/>
            </a:stretch>
          </a:blipFill>
        </p:spPr>
      </p:sp>
      <p:sp>
        <p:nvSpPr>
          <p:cNvPr id="160" name="Shape 160"/>
          <p:cNvSpPr txBox="1"/>
          <p:nvPr/>
        </p:nvSpPr>
        <p:spPr>
          <a:xfrm>
            <a:off x="6908800" y="101600"/>
            <a:ext cx="3062225" cy="6164400"/>
          </a:xfrm>
          <a:prstGeom prst="rect">
            <a:avLst/>
          </a:prstGeom>
        </p:spPr>
        <p:txBody>
          <a:bodyPr lIns="38100" tIns="38100" rIns="38100" bIns="38100" anchor="t" anchorCtr="0">
            <a:spAutoFit/>
          </a:bodyPr>
          <a:lstStyle/>
          <a:p>
            <a:pPr rtl="0">
              <a:lnSpc>
                <a:spcPct val="100000"/>
              </a:lnSpc>
              <a:buNone/>
            </a:pPr>
            <a:r>
              <a:rPr lang="en-US" sz="2400">
                <a:solidFill>
                  <a:srgbClr val="000000"/>
                </a:solidFill>
                <a:latin typeface="Arial"/>
                <a:ea typeface="Arial"/>
                <a:cs typeface="Arial"/>
                <a:sym typeface="Arial"/>
              </a:rPr>
              <a:t>1.  Calculate each turtle's speed:</a:t>
            </a:r>
          </a:p>
          <a:p>
            <a:endParaRPr lang="en-US" sz="2400">
              <a:solidFill>
                <a:srgbClr val="000000"/>
              </a:solidFill>
              <a:latin typeface="Arial"/>
              <a:ea typeface="Arial"/>
              <a:cs typeface="Arial"/>
              <a:sym typeface="Arial"/>
            </a:endParaRPr>
          </a:p>
          <a:p>
            <a:pPr rtl="0">
              <a:lnSpc>
                <a:spcPct val="100000"/>
              </a:lnSpc>
              <a:buNone/>
            </a:pPr>
            <a:r>
              <a:rPr lang="en-US" sz="2400">
                <a:solidFill>
                  <a:srgbClr val="000000"/>
                </a:solidFill>
                <a:latin typeface="Arial"/>
                <a:ea typeface="Arial"/>
                <a:cs typeface="Arial"/>
                <a:sym typeface="Arial"/>
              </a:rPr>
              <a:t>Bill ______</a:t>
            </a:r>
          </a:p>
          <a:p>
            <a:endParaRPr lang="en-US" sz="2400">
              <a:solidFill>
                <a:srgbClr val="000000"/>
              </a:solidFill>
              <a:latin typeface="Arial"/>
              <a:ea typeface="Arial"/>
              <a:cs typeface="Arial"/>
              <a:sym typeface="Arial"/>
            </a:endParaRPr>
          </a:p>
          <a:p>
            <a:endParaRPr lang="en-US" sz="2400">
              <a:solidFill>
                <a:srgbClr val="000000"/>
              </a:solidFill>
              <a:latin typeface="Arial"/>
              <a:ea typeface="Arial"/>
              <a:cs typeface="Arial"/>
              <a:sym typeface="Arial"/>
            </a:endParaRPr>
          </a:p>
          <a:p>
            <a:endParaRPr lang="en-US" sz="2400">
              <a:solidFill>
                <a:srgbClr val="000000"/>
              </a:solidFill>
              <a:latin typeface="Arial"/>
              <a:ea typeface="Arial"/>
              <a:cs typeface="Arial"/>
              <a:sym typeface="Arial"/>
            </a:endParaRPr>
          </a:p>
          <a:p>
            <a:endParaRPr lang="en-US" sz="2400">
              <a:solidFill>
                <a:srgbClr val="000000"/>
              </a:solidFill>
              <a:latin typeface="Arial"/>
              <a:ea typeface="Arial"/>
              <a:cs typeface="Arial"/>
              <a:sym typeface="Arial"/>
            </a:endParaRPr>
          </a:p>
          <a:p>
            <a:pPr rtl="0">
              <a:lnSpc>
                <a:spcPct val="100000"/>
              </a:lnSpc>
              <a:buNone/>
            </a:pPr>
            <a:r>
              <a:rPr lang="en-US" sz="2400">
                <a:solidFill>
                  <a:srgbClr val="000000"/>
                </a:solidFill>
                <a:latin typeface="Arial"/>
                <a:ea typeface="Arial"/>
                <a:cs typeface="Arial"/>
                <a:sym typeface="Arial"/>
              </a:rPr>
              <a:t>Myrtle ______</a:t>
            </a:r>
          </a:p>
          <a:p>
            <a:endParaRPr lang="en-US" sz="2400">
              <a:solidFill>
                <a:srgbClr val="000000"/>
              </a:solidFill>
              <a:latin typeface="Arial"/>
              <a:ea typeface="Arial"/>
              <a:cs typeface="Arial"/>
              <a:sym typeface="Arial"/>
            </a:endParaRPr>
          </a:p>
          <a:p>
            <a:endParaRPr lang="en-US" sz="2400">
              <a:solidFill>
                <a:srgbClr val="000000"/>
              </a:solidFill>
              <a:latin typeface="Arial"/>
              <a:ea typeface="Arial"/>
              <a:cs typeface="Arial"/>
              <a:sym typeface="Arial"/>
            </a:endParaRPr>
          </a:p>
          <a:p>
            <a:endParaRPr lang="en-US" sz="2400">
              <a:solidFill>
                <a:srgbClr val="000000"/>
              </a:solidFill>
              <a:latin typeface="Arial"/>
              <a:ea typeface="Arial"/>
              <a:cs typeface="Arial"/>
              <a:sym typeface="Arial"/>
            </a:endParaRPr>
          </a:p>
          <a:p>
            <a:endParaRPr lang="en-US" sz="2400">
              <a:solidFill>
                <a:srgbClr val="000000"/>
              </a:solidFill>
              <a:latin typeface="Arial"/>
              <a:ea typeface="Arial"/>
              <a:cs typeface="Arial"/>
              <a:sym typeface="Arial"/>
            </a:endParaRPr>
          </a:p>
          <a:p>
            <a:pPr rtl="0">
              <a:lnSpc>
                <a:spcPct val="100000"/>
              </a:lnSpc>
              <a:buNone/>
            </a:pPr>
            <a:r>
              <a:rPr lang="en-US" sz="2400">
                <a:solidFill>
                  <a:srgbClr val="000000"/>
                </a:solidFill>
                <a:latin typeface="Arial"/>
                <a:ea typeface="Arial"/>
                <a:cs typeface="Arial"/>
                <a:sym typeface="Arial"/>
              </a:rPr>
              <a:t>Zed ______</a:t>
            </a:r>
          </a:p>
          <a:p>
            <a:endParaRPr lang="en-US" sz="2400">
              <a:solidFill>
                <a:srgbClr val="000000"/>
              </a:solidFill>
              <a:latin typeface="Arial"/>
              <a:ea typeface="Arial"/>
              <a:cs typeface="Arial"/>
              <a:sym typeface="Arial"/>
            </a:endParaRPr>
          </a:p>
          <a:p>
            <a:endParaRPr lang="en-US" sz="2400">
              <a:solidFill>
                <a:srgbClr val="000000"/>
              </a:solidFill>
              <a:latin typeface="Arial"/>
              <a:ea typeface="Arial"/>
              <a:cs typeface="Arial"/>
              <a:sym typeface="Aria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0165" y="5412827"/>
            <a:ext cx="8331200" cy="1219199"/>
          </a:xfrm>
        </p:spPr>
        <p:txBody>
          <a:bodyPr/>
          <a:lstStyle/>
          <a:p>
            <a:r>
              <a:rPr lang="en-US" sz="8800" b="1" dirty="0" smtClean="0"/>
              <a:t>King or Queen </a:t>
            </a:r>
            <a:endParaRPr lang="en-US" sz="8800" b="1" dirty="0"/>
          </a:p>
        </p:txBody>
      </p:sp>
      <p:sp>
        <p:nvSpPr>
          <p:cNvPr id="3" name="Subtitle 2"/>
          <p:cNvSpPr>
            <a:spLocks noGrp="1"/>
          </p:cNvSpPr>
          <p:nvPr>
            <p:ph type="subTitle" idx="1"/>
          </p:nvPr>
        </p:nvSpPr>
        <p:spPr/>
        <p:txBody>
          <a:bodyPr/>
          <a:lstStyle/>
          <a:p>
            <a:endParaRPr lang="en-US"/>
          </a:p>
        </p:txBody>
      </p:sp>
      <p:pic>
        <p:nvPicPr>
          <p:cNvPr id="1026" name="Picture 2" descr="C:\Users\diamond_johnson\AppData\Local\Microsoft\Windows\Temporary Internet Files\Content.IE5\2D259TYF\Tudor_Crown_%28Heraldry%29.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844273">
            <a:off x="556558" y="362606"/>
            <a:ext cx="4538052" cy="4388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26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0"/>
                                        <p:tgtEl>
                                          <p:spTgt spid="1026"/>
                                        </p:tgtEl>
                                      </p:cBhvr>
                                    </p:animEffect>
                                    <p:anim calcmode="lin" valueType="num">
                                      <p:cBhvr>
                                        <p:cTn id="8" dur="10000" fill="hold"/>
                                        <p:tgtEl>
                                          <p:spTgt spid="1026"/>
                                        </p:tgtEl>
                                        <p:attrNameLst>
                                          <p:attrName>ppt_w</p:attrName>
                                        </p:attrNameLst>
                                      </p:cBhvr>
                                      <p:tavLst>
                                        <p:tav tm="0" fmla="#ppt_w*sin(2.5*pi*$)">
                                          <p:val>
                                            <p:fltVal val="0"/>
                                          </p:val>
                                        </p:tav>
                                        <p:tav tm="100000">
                                          <p:val>
                                            <p:fltVal val="1"/>
                                          </p:val>
                                        </p:tav>
                                      </p:tavLst>
                                    </p:anim>
                                    <p:anim calcmode="lin" valueType="num">
                                      <p:cBhvr>
                                        <p:cTn id="9" dur="10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p:nvPr/>
        </p:nvSpPr>
        <p:spPr>
          <a:xfrm>
            <a:off x="101600" y="1117600"/>
            <a:ext cx="6694999" cy="5594974"/>
          </a:xfrm>
          <a:prstGeom prst="rect">
            <a:avLst/>
          </a:prstGeom>
          <a:blipFill>
            <a:blip r:embed="rId3"/>
            <a:stretch>
              <a:fillRect/>
            </a:stretch>
          </a:blipFill>
        </p:spPr>
      </p:sp>
      <p:sp>
        <p:nvSpPr>
          <p:cNvPr id="166" name="Shape 166"/>
          <p:cNvSpPr/>
          <p:nvPr/>
        </p:nvSpPr>
        <p:spPr>
          <a:xfrm>
            <a:off x="1524000" y="507975"/>
            <a:ext cx="1490925" cy="1048224"/>
          </a:xfrm>
          <a:prstGeom prst="rect">
            <a:avLst/>
          </a:prstGeom>
          <a:blipFill>
            <a:blip r:embed="rId4"/>
            <a:stretch>
              <a:fillRect/>
            </a:stretch>
          </a:blipFill>
        </p:spPr>
      </p:sp>
      <p:sp>
        <p:nvSpPr>
          <p:cNvPr id="167" name="Shape 167"/>
          <p:cNvSpPr txBox="1"/>
          <p:nvPr/>
        </p:nvSpPr>
        <p:spPr>
          <a:xfrm>
            <a:off x="6908800" y="101600"/>
            <a:ext cx="3062225" cy="6593575"/>
          </a:xfrm>
          <a:prstGeom prst="rect">
            <a:avLst/>
          </a:prstGeom>
        </p:spPr>
        <p:txBody>
          <a:bodyPr lIns="38100" tIns="38100" rIns="38100" bIns="38100" anchor="t" anchorCtr="0">
            <a:spAutoFit/>
          </a:bodyPr>
          <a:lstStyle/>
          <a:p>
            <a:pPr rtl="0">
              <a:lnSpc>
                <a:spcPct val="100000"/>
              </a:lnSpc>
              <a:buNone/>
            </a:pPr>
            <a:r>
              <a:rPr lang="en-US" sz="2400">
                <a:solidFill>
                  <a:srgbClr val="000000"/>
                </a:solidFill>
                <a:latin typeface="Arial"/>
                <a:ea typeface="Arial"/>
                <a:cs typeface="Arial"/>
                <a:sym typeface="Arial"/>
              </a:rPr>
              <a:t>
2.  Can you find from the graph, the point where Zed stopped and floated for a while?</a:t>
            </a:r>
          </a:p>
          <a:p>
            <a:endParaRPr lang="en-US" sz="2400">
              <a:solidFill>
                <a:srgbClr val="000000"/>
              </a:solidFill>
              <a:latin typeface="Arial"/>
              <a:ea typeface="Arial"/>
              <a:cs typeface="Arial"/>
              <a:sym typeface="Arial"/>
            </a:endParaRPr>
          </a:p>
          <a:p>
            <a:endParaRPr lang="en-US" sz="2400">
              <a:solidFill>
                <a:srgbClr val="000000"/>
              </a:solidFill>
              <a:latin typeface="Arial"/>
              <a:ea typeface="Arial"/>
              <a:cs typeface="Arial"/>
              <a:sym typeface="Arial"/>
            </a:endParaRPr>
          </a:p>
          <a:p>
            <a:endParaRPr lang="en-US" sz="2400">
              <a:solidFill>
                <a:srgbClr val="000000"/>
              </a:solidFill>
              <a:latin typeface="Arial"/>
              <a:ea typeface="Arial"/>
              <a:cs typeface="Arial"/>
              <a:sym typeface="Arial"/>
            </a:endParaRPr>
          </a:p>
          <a:p>
            <a:pPr rtl="0">
              <a:lnSpc>
                <a:spcPct val="100000"/>
              </a:lnSpc>
              <a:buNone/>
            </a:pPr>
            <a:r>
              <a:rPr lang="en-US" sz="2400">
                <a:solidFill>
                  <a:srgbClr val="000000"/>
                </a:solidFill>
                <a:latin typeface="Arial"/>
                <a:ea typeface="Arial"/>
                <a:cs typeface="Arial"/>
                <a:sym typeface="Arial"/>
              </a:rPr>
              <a:t>3.  Which turtle wins the race?</a:t>
            </a:r>
          </a:p>
          <a:p>
            <a:endParaRPr lang="en-US" sz="2400">
              <a:solidFill>
                <a:srgbClr val="000000"/>
              </a:solidFill>
              <a:latin typeface="Arial"/>
              <a:ea typeface="Arial"/>
              <a:cs typeface="Arial"/>
              <a:sym typeface="Arial"/>
            </a:endParaRPr>
          </a:p>
          <a:p>
            <a:endParaRPr lang="en-US" sz="2400">
              <a:solidFill>
                <a:srgbClr val="000000"/>
              </a:solidFill>
              <a:latin typeface="Arial"/>
              <a:ea typeface="Arial"/>
              <a:cs typeface="Arial"/>
              <a:sym typeface="Arial"/>
            </a:endParaRPr>
          </a:p>
          <a:p>
            <a:endParaRPr lang="en-US" sz="2400">
              <a:solidFill>
                <a:srgbClr val="000000"/>
              </a:solidFill>
              <a:latin typeface="Arial"/>
              <a:ea typeface="Arial"/>
              <a:cs typeface="Arial"/>
              <a:sym typeface="Arial"/>
            </a:endParaRPr>
          </a:p>
          <a:p>
            <a:pPr rtl="0">
              <a:lnSpc>
                <a:spcPct val="100000"/>
              </a:lnSpc>
              <a:buNone/>
            </a:pPr>
            <a:r>
              <a:rPr lang="en-US" sz="2400">
                <a:solidFill>
                  <a:srgbClr val="000000"/>
                </a:solidFill>
                <a:latin typeface="Arial"/>
                <a:ea typeface="Arial"/>
                <a:cs typeface="Arial"/>
                <a:sym typeface="Arial"/>
              </a:rPr>
              <a:t>4.  At what time period was Bill and Myrtle's speed the same?</a:t>
            </a: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p:nvPr/>
        </p:nvSpPr>
        <p:spPr>
          <a:xfrm>
            <a:off x="610975" y="300075"/>
            <a:ext cx="9113649" cy="689075"/>
          </a:xfrm>
          <a:prstGeom prst="rect">
            <a:avLst/>
          </a:prstGeom>
        </p:spPr>
        <p:txBody>
          <a:bodyPr lIns="38100" tIns="38100" rIns="38100" bIns="38100" anchor="t" anchorCtr="0">
            <a:spAutoFit/>
          </a:bodyPr>
          <a:lstStyle/>
          <a:p>
            <a:pPr rtl="0">
              <a:lnSpc>
                <a:spcPct val="100000"/>
              </a:lnSpc>
              <a:buNone/>
            </a:pPr>
            <a:r>
              <a:rPr lang="en-US" sz="3200">
                <a:solidFill>
                  <a:srgbClr val="000000"/>
                </a:solidFill>
                <a:latin typeface="Arial"/>
                <a:ea typeface="Arial"/>
                <a:cs typeface="Arial"/>
                <a:sym typeface="Arial"/>
              </a:rPr>
              <a:t>How can you measure the speed of a mealworm?</a:t>
            </a:r>
          </a:p>
        </p:txBody>
      </p:sp>
      <p:sp>
        <p:nvSpPr>
          <p:cNvPr id="173" name="Shape 173"/>
          <p:cNvSpPr/>
          <p:nvPr/>
        </p:nvSpPr>
        <p:spPr>
          <a:xfrm>
            <a:off x="712275" y="1118675"/>
            <a:ext cx="6023375" cy="4744925"/>
          </a:xfrm>
          <a:prstGeom prst="rect">
            <a:avLst/>
          </a:prstGeom>
          <a:blipFill>
            <a:blip r:embed="rId3"/>
            <a:stretch>
              <a:fillRect/>
            </a:stretch>
          </a:blipFill>
        </p:spPr>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101600" y="101600"/>
            <a:ext cx="6902800" cy="7278724"/>
          </a:xfrm>
          <a:prstGeom prst="rect">
            <a:avLst/>
          </a:prstGeom>
        </p:spPr>
        <p:txBody>
          <a:bodyPr lIns="38100" tIns="38100" rIns="38100" bIns="38100" anchor="t" anchorCtr="0">
            <a:spAutoFit/>
          </a:bodyPr>
          <a:lstStyle/>
          <a:p>
            <a:pPr rtl="0">
              <a:lnSpc>
                <a:spcPct val="100000"/>
              </a:lnSpc>
              <a:buNone/>
            </a:pPr>
            <a:r>
              <a:rPr lang="en-US" sz="2933">
                <a:solidFill>
                  <a:srgbClr val="000000"/>
                </a:solidFill>
                <a:latin typeface="Arial"/>
                <a:ea typeface="Arial"/>
                <a:cs typeface="Arial"/>
                <a:sym typeface="Arial"/>
              </a:rPr>
              <a:t>Calculations</a:t>
            </a:r>
          </a:p>
          <a:p>
            <a:endParaRPr lang="en-US" sz="2933">
              <a:solidFill>
                <a:srgbClr val="000000"/>
              </a:solidFill>
              <a:latin typeface="Arial"/>
              <a:ea typeface="Arial"/>
              <a:cs typeface="Arial"/>
              <a:sym typeface="Arial"/>
            </a:endParaRPr>
          </a:p>
          <a:p>
            <a:pPr rtl="0">
              <a:lnSpc>
                <a:spcPct val="100000"/>
              </a:lnSpc>
              <a:buNone/>
            </a:pPr>
            <a:r>
              <a:rPr lang="en-US" sz="2933">
                <a:solidFill>
                  <a:srgbClr val="000000"/>
                </a:solidFill>
                <a:latin typeface="Arial"/>
                <a:ea typeface="Arial"/>
                <a:cs typeface="Arial"/>
                <a:sym typeface="Arial"/>
              </a:rPr>
              <a:t>A skateboarder is traveling at 8 m/s.  He slows and comes to a stop in 4 sec.  What was the acceleration?  (hint: it is a negative number)</a:t>
            </a:r>
          </a:p>
          <a:p>
            <a:endParaRPr lang="en-US" sz="2933">
              <a:solidFill>
                <a:srgbClr val="000000"/>
              </a:solidFill>
              <a:latin typeface="Arial"/>
              <a:ea typeface="Arial"/>
              <a:cs typeface="Arial"/>
              <a:sym typeface="Arial"/>
            </a:endParaRPr>
          </a:p>
          <a:p>
            <a:pPr rtl="0">
              <a:lnSpc>
                <a:spcPct val="100000"/>
              </a:lnSpc>
              <a:buNone/>
            </a:pPr>
            <a:r>
              <a:rPr lang="en-US" sz="2933">
                <a:solidFill>
                  <a:srgbClr val="000000"/>
                </a:solidFill>
                <a:latin typeface="Arial"/>
                <a:ea typeface="Arial"/>
                <a:cs typeface="Arial"/>
                <a:sym typeface="Arial"/>
              </a:rPr>
              <a:t>What is the Vf?  _____</a:t>
            </a:r>
          </a:p>
          <a:p>
            <a:pPr rtl="0">
              <a:lnSpc>
                <a:spcPct val="100000"/>
              </a:lnSpc>
              <a:buNone/>
            </a:pPr>
            <a:r>
              <a:rPr lang="en-US" sz="2933">
                <a:solidFill>
                  <a:srgbClr val="000000"/>
                </a:solidFill>
                <a:latin typeface="Arial"/>
                <a:ea typeface="Arial"/>
                <a:cs typeface="Arial"/>
                <a:sym typeface="Arial"/>
              </a:rPr>
              <a:t/>
            </a:r>
            <a:br>
              <a:rPr lang="en-US" sz="2933">
                <a:solidFill>
                  <a:srgbClr val="000000"/>
                </a:solidFill>
                <a:latin typeface="Arial"/>
                <a:ea typeface="Arial"/>
                <a:cs typeface="Arial"/>
                <a:sym typeface="Arial"/>
              </a:rPr>
            </a:br>
            <a:r>
              <a:rPr lang="en-US" sz="2933">
                <a:solidFill>
                  <a:srgbClr val="000000"/>
                </a:solidFill>
                <a:latin typeface="Arial"/>
                <a:ea typeface="Arial"/>
                <a:cs typeface="Arial"/>
                <a:sym typeface="Arial"/>
              </a:rPr>
              <a:t>What is the Vi? _____</a:t>
            </a:r>
          </a:p>
          <a:p>
            <a:endParaRPr lang="en-US" sz="2933">
              <a:solidFill>
                <a:srgbClr val="000000"/>
              </a:solidFill>
              <a:latin typeface="Arial"/>
              <a:ea typeface="Arial"/>
              <a:cs typeface="Arial"/>
              <a:sym typeface="Arial"/>
            </a:endParaRPr>
          </a:p>
        </p:txBody>
      </p:sp>
      <p:sp>
        <p:nvSpPr>
          <p:cNvPr id="210" name="Shape 210"/>
          <p:cNvSpPr/>
          <p:nvPr/>
        </p:nvSpPr>
        <p:spPr>
          <a:xfrm>
            <a:off x="8331200" y="304800"/>
            <a:ext cx="1143000" cy="965200"/>
          </a:xfrm>
          <a:prstGeom prst="rect">
            <a:avLst/>
          </a:prstGeom>
          <a:blipFill>
            <a:blip r:embed="rId3"/>
            <a:stretch>
              <a:fillRect/>
            </a:stretch>
          </a:blipFill>
        </p:spPr>
      </p:sp>
      <p:sp>
        <p:nvSpPr>
          <p:cNvPr id="211" name="Shape 211"/>
          <p:cNvSpPr/>
          <p:nvPr/>
        </p:nvSpPr>
        <p:spPr>
          <a:xfrm>
            <a:off x="7416800" y="1727175"/>
            <a:ext cx="2530024" cy="748049"/>
          </a:xfrm>
          <a:prstGeom prst="rect">
            <a:avLst/>
          </a:prstGeom>
          <a:blipFill>
            <a:blip r:embed="rId4"/>
            <a:stretch>
              <a:fillRect/>
            </a:stretch>
          </a:blipFill>
        </p:spPr>
      </p:sp>
      <p:sp>
        <p:nvSpPr>
          <p:cNvPr id="212" name="Shape 212"/>
          <p:cNvSpPr/>
          <p:nvPr/>
        </p:nvSpPr>
        <p:spPr>
          <a:xfrm>
            <a:off x="7315200" y="3048000"/>
            <a:ext cx="2601499" cy="4177599"/>
          </a:xfrm>
          <a:prstGeom prst="rect">
            <a:avLst/>
          </a:prstGeom>
          <a:blipFill>
            <a:blip r:embed="rId5"/>
            <a:stretch>
              <a:fillRect/>
            </a:stretch>
          </a:blipFill>
        </p:spPr>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204275" y="1075"/>
            <a:ext cx="6902800" cy="7278724"/>
          </a:xfrm>
          <a:prstGeom prst="rect">
            <a:avLst/>
          </a:prstGeom>
        </p:spPr>
        <p:txBody>
          <a:bodyPr lIns="38100" tIns="38100" rIns="38100" bIns="38100" anchor="t" anchorCtr="0">
            <a:spAutoFit/>
          </a:bodyPr>
          <a:lstStyle/>
          <a:p>
            <a:pPr rtl="0">
              <a:lnSpc>
                <a:spcPct val="100000"/>
              </a:lnSpc>
              <a:buNone/>
            </a:pPr>
            <a:r>
              <a:rPr lang="en-US" sz="3200">
                <a:solidFill>
                  <a:srgbClr val="000000"/>
                </a:solidFill>
                <a:latin typeface="Arial"/>
                <a:ea typeface="Arial"/>
                <a:cs typeface="Arial"/>
                <a:sym typeface="Arial"/>
              </a:rPr>
              <a:t>
A sailboat is moving at 12 m/s when a gust of wind changes its velocity to 18 m/s.  The wind lasts 10 seconds.  For that 10 sec, what was its acceleration?</a:t>
            </a:r>
          </a:p>
          <a:p>
            <a:endParaRPr lang="en-US" sz="3200">
              <a:solidFill>
                <a:srgbClr val="000000"/>
              </a:solidFill>
              <a:latin typeface="Arial"/>
              <a:ea typeface="Arial"/>
              <a:cs typeface="Arial"/>
              <a:sym typeface="Arial"/>
            </a:endParaRPr>
          </a:p>
          <a:p>
            <a:pPr rtl="0">
              <a:lnSpc>
                <a:spcPct val="100000"/>
              </a:lnSpc>
              <a:buNone/>
            </a:pPr>
            <a:r>
              <a:rPr lang="en-US" sz="3200">
                <a:solidFill>
                  <a:srgbClr val="000000"/>
                </a:solidFill>
                <a:latin typeface="Arial"/>
                <a:ea typeface="Arial"/>
                <a:cs typeface="Arial"/>
                <a:sym typeface="Arial"/>
              </a:rPr>
              <a:t>What is the Vf? _______</a:t>
            </a:r>
          </a:p>
          <a:p>
            <a:endParaRPr lang="en-US" sz="3200">
              <a:solidFill>
                <a:srgbClr val="000000"/>
              </a:solidFill>
              <a:latin typeface="Arial"/>
              <a:ea typeface="Arial"/>
              <a:cs typeface="Arial"/>
              <a:sym typeface="Arial"/>
            </a:endParaRPr>
          </a:p>
          <a:p>
            <a:pPr rtl="0">
              <a:lnSpc>
                <a:spcPct val="100000"/>
              </a:lnSpc>
              <a:buNone/>
            </a:pPr>
            <a:r>
              <a:rPr lang="en-US" sz="3200">
                <a:solidFill>
                  <a:srgbClr val="000000"/>
                </a:solidFill>
                <a:latin typeface="Arial"/>
                <a:ea typeface="Arial"/>
                <a:cs typeface="Arial"/>
                <a:sym typeface="Arial"/>
              </a:rPr>
              <a:t>What is the Vi? _______</a:t>
            </a:r>
          </a:p>
          <a:p>
            <a:endParaRPr lang="en-US" sz="3200">
              <a:solidFill>
                <a:srgbClr val="000000"/>
              </a:solidFill>
              <a:latin typeface="Arial"/>
              <a:ea typeface="Arial"/>
              <a:cs typeface="Arial"/>
              <a:sym typeface="Arial"/>
            </a:endParaRPr>
          </a:p>
          <a:p>
            <a:pPr rtl="0">
              <a:lnSpc>
                <a:spcPct val="100000"/>
              </a:lnSpc>
              <a:buNone/>
            </a:pPr>
            <a:r>
              <a:rPr lang="en-US" sz="3200">
                <a:solidFill>
                  <a:srgbClr val="000000"/>
                </a:solidFill>
                <a:latin typeface="Arial"/>
                <a:ea typeface="Arial"/>
                <a:cs typeface="Arial"/>
                <a:sym typeface="Arial"/>
              </a:rPr>
              <a:t>What is the t?  _______</a:t>
            </a:r>
          </a:p>
        </p:txBody>
      </p:sp>
      <p:sp>
        <p:nvSpPr>
          <p:cNvPr id="218" name="Shape 218"/>
          <p:cNvSpPr/>
          <p:nvPr/>
        </p:nvSpPr>
        <p:spPr>
          <a:xfrm>
            <a:off x="8331200" y="304800"/>
            <a:ext cx="1143000" cy="965200"/>
          </a:xfrm>
          <a:prstGeom prst="rect">
            <a:avLst/>
          </a:prstGeom>
          <a:blipFill>
            <a:blip r:embed="rId3"/>
            <a:stretch>
              <a:fillRect/>
            </a:stretch>
          </a:blipFill>
        </p:spPr>
      </p:sp>
      <p:sp>
        <p:nvSpPr>
          <p:cNvPr id="219" name="Shape 219"/>
          <p:cNvSpPr/>
          <p:nvPr/>
        </p:nvSpPr>
        <p:spPr>
          <a:xfrm>
            <a:off x="6603650" y="2845300"/>
            <a:ext cx="3183274" cy="4069524"/>
          </a:xfrm>
          <a:prstGeom prst="rect">
            <a:avLst/>
          </a:prstGeom>
          <a:blipFill>
            <a:blip r:embed="rId4"/>
            <a:stretch>
              <a:fillRect/>
            </a:stretch>
          </a:blipFill>
        </p:spPr>
      </p:sp>
      <p:sp>
        <p:nvSpPr>
          <p:cNvPr id="220" name="Shape 220"/>
          <p:cNvSpPr/>
          <p:nvPr/>
        </p:nvSpPr>
        <p:spPr>
          <a:xfrm>
            <a:off x="7416800" y="1727175"/>
            <a:ext cx="2530024" cy="748049"/>
          </a:xfrm>
          <a:prstGeom prst="rect">
            <a:avLst/>
          </a:prstGeom>
          <a:blipFill>
            <a:blip r:embed="rId5"/>
            <a:stretch>
              <a:fillRect/>
            </a:stretch>
          </a:blipFill>
        </p:spPr>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04800" y="304800"/>
            <a:ext cx="9626599" cy="990599"/>
          </a:xfrm>
          <a:prstGeom prst="rect">
            <a:avLst/>
          </a:prstGeom>
        </p:spPr>
        <p:txBody>
          <a:bodyPr lIns="38100" tIns="38100" rIns="38100" bIns="38100" anchor="t" anchorCtr="0">
            <a:spAutoFit/>
          </a:bodyPr>
          <a:lstStyle/>
          <a:p>
            <a:pPr rtl="0">
              <a:lnSpc>
                <a:spcPct val="100000"/>
              </a:lnSpc>
              <a:buNone/>
            </a:pPr>
            <a:r>
              <a:rPr lang="en-US" sz="4266">
                <a:solidFill>
                  <a:srgbClr val="000000"/>
                </a:solidFill>
                <a:latin typeface="Arial"/>
                <a:ea typeface="Arial"/>
                <a:cs typeface="Arial"/>
                <a:sym typeface="Arial"/>
              </a:rPr>
              <a:t>Think about this....</a:t>
            </a:r>
          </a:p>
        </p:txBody>
      </p:sp>
      <p:sp>
        <p:nvSpPr>
          <p:cNvPr id="226" name="Shape 226"/>
          <p:cNvSpPr txBox="1">
            <a:spLocks noGrp="1"/>
          </p:cNvSpPr>
          <p:nvPr>
            <p:ph type="body" idx="1"/>
          </p:nvPr>
        </p:nvSpPr>
        <p:spPr>
          <a:xfrm>
            <a:off x="203625" y="1304425"/>
            <a:ext cx="9667724" cy="807524"/>
          </a:xfrm>
          <a:prstGeom prst="rect">
            <a:avLst/>
          </a:prstGeom>
        </p:spPr>
        <p:txBody>
          <a:bodyPr lIns="38100" tIns="38100" rIns="38100" bIns="38100" anchor="t" anchorCtr="0">
            <a:spAutoFit/>
          </a:bodyPr>
          <a:lstStyle/>
          <a:p>
            <a:pPr rtl="0">
              <a:lnSpc>
                <a:spcPct val="100000"/>
              </a:lnSpc>
              <a:buNone/>
            </a:pPr>
            <a:r>
              <a:rPr lang="en-US" sz="2666">
                <a:solidFill>
                  <a:srgbClr val="000000"/>
                </a:solidFill>
                <a:latin typeface="Arial"/>
                <a:ea typeface="Arial"/>
                <a:cs typeface="Arial"/>
                <a:sym typeface="Arial"/>
              </a:rPr>
              <a:t>   What are three ways to change the velocity of a car?</a:t>
            </a:r>
          </a:p>
          <a:p>
            <a:endParaRPr lang="en-US" sz="2666">
              <a:solidFill>
                <a:srgbClr val="000000"/>
              </a:solidFill>
              <a:latin typeface="Arial"/>
              <a:ea typeface="Arial"/>
              <a:cs typeface="Arial"/>
              <a:sym typeface="Arial"/>
            </a:endParaRPr>
          </a:p>
          <a:p>
            <a:endParaRPr lang="en-US" sz="2666">
              <a:solidFill>
                <a:srgbClr val="000000"/>
              </a:solidFill>
              <a:latin typeface="Arial"/>
              <a:ea typeface="Arial"/>
              <a:cs typeface="Arial"/>
              <a:sym typeface="Arial"/>
            </a:endParaRPr>
          </a:p>
          <a:p>
            <a:endParaRPr lang="en-US" sz="2666">
              <a:solidFill>
                <a:srgbClr val="000000"/>
              </a:solidFill>
              <a:latin typeface="Arial"/>
              <a:ea typeface="Arial"/>
              <a:cs typeface="Arial"/>
              <a:sym typeface="Arial"/>
            </a:endParaRPr>
          </a:p>
          <a:p>
            <a:endParaRPr lang="en-US" sz="2666">
              <a:solidFill>
                <a:srgbClr val="000000"/>
              </a:solidFill>
              <a:latin typeface="Arial"/>
              <a:ea typeface="Arial"/>
              <a:cs typeface="Arial"/>
              <a:sym typeface="Arial"/>
            </a:endParaRPr>
          </a:p>
        </p:txBody>
      </p:sp>
      <p:sp>
        <p:nvSpPr>
          <p:cNvPr id="227" name="Shape 227"/>
          <p:cNvSpPr/>
          <p:nvPr/>
        </p:nvSpPr>
        <p:spPr>
          <a:xfrm>
            <a:off x="6909800" y="4066800"/>
            <a:ext cx="2853875" cy="3419374"/>
          </a:xfrm>
          <a:prstGeom prst="rect">
            <a:avLst/>
          </a:prstGeom>
          <a:blipFill>
            <a:blip r:embed="rId3"/>
            <a:stretch>
              <a:fillRect/>
            </a:stretch>
          </a:blipFill>
        </p:spPr>
      </p:sp>
      <p:sp>
        <p:nvSpPr>
          <p:cNvPr id="228" name="Shape 228"/>
          <p:cNvSpPr/>
          <p:nvPr/>
        </p:nvSpPr>
        <p:spPr>
          <a:xfrm>
            <a:off x="8737600" y="101600"/>
            <a:ext cx="1143000" cy="965200"/>
          </a:xfrm>
          <a:prstGeom prst="rect">
            <a:avLst/>
          </a:prstGeom>
          <a:blipFill>
            <a:blip r:embed="rId4"/>
            <a:stretch>
              <a:fillRect/>
            </a:stretch>
          </a:blipFill>
        </p:spPr>
      </p:sp>
      <p:sp>
        <p:nvSpPr>
          <p:cNvPr id="229" name="Shape 229"/>
          <p:cNvSpPr txBox="1"/>
          <p:nvPr/>
        </p:nvSpPr>
        <p:spPr>
          <a:xfrm>
            <a:off x="1117600" y="2336775"/>
            <a:ext cx="5771425" cy="641124"/>
          </a:xfrm>
          <a:prstGeom prst="rect">
            <a:avLst/>
          </a:prstGeom>
        </p:spPr>
        <p:txBody>
          <a:bodyPr lIns="38100" tIns="38100" rIns="38100" bIns="38100" anchor="t" anchorCtr="0">
            <a:spAutoFit/>
          </a:bodyPr>
          <a:lstStyle/>
          <a:p>
            <a:pPr rtl="0">
              <a:lnSpc>
                <a:spcPct val="100000"/>
              </a:lnSpc>
              <a:buNone/>
            </a:pPr>
            <a:r>
              <a:rPr lang="en-US" sz="2666">
                <a:solidFill>
                  <a:srgbClr val="000000"/>
                </a:solidFill>
                <a:latin typeface="Arial"/>
                <a:ea typeface="Arial"/>
                <a:cs typeface="Arial"/>
                <a:sym typeface="Arial"/>
              </a:rPr>
              <a:t>Accelerate</a:t>
            </a:r>
          </a:p>
        </p:txBody>
      </p:sp>
      <p:sp>
        <p:nvSpPr>
          <p:cNvPr id="230" name="Shape 230"/>
          <p:cNvSpPr txBox="1"/>
          <p:nvPr/>
        </p:nvSpPr>
        <p:spPr>
          <a:xfrm>
            <a:off x="1117600" y="3149575"/>
            <a:ext cx="5069274" cy="542899"/>
          </a:xfrm>
          <a:prstGeom prst="rect">
            <a:avLst/>
          </a:prstGeom>
        </p:spPr>
        <p:txBody>
          <a:bodyPr lIns="38100" tIns="38100" rIns="38100" bIns="38100" anchor="t" anchorCtr="0">
            <a:spAutoFit/>
          </a:bodyPr>
          <a:lstStyle/>
          <a:p>
            <a:pPr rtl="0">
              <a:lnSpc>
                <a:spcPct val="100000"/>
              </a:lnSpc>
              <a:buNone/>
            </a:pPr>
            <a:r>
              <a:rPr lang="en-US" sz="2666">
                <a:solidFill>
                  <a:srgbClr val="000000"/>
                </a:solidFill>
                <a:latin typeface="Arial"/>
                <a:ea typeface="Arial"/>
                <a:cs typeface="Arial"/>
                <a:sym typeface="Arial"/>
              </a:rPr>
              <a:t>Decelerate</a:t>
            </a:r>
          </a:p>
        </p:txBody>
      </p:sp>
      <p:sp>
        <p:nvSpPr>
          <p:cNvPr id="231" name="Shape 231"/>
          <p:cNvSpPr txBox="1"/>
          <p:nvPr/>
        </p:nvSpPr>
        <p:spPr>
          <a:xfrm>
            <a:off x="1117600" y="4063975"/>
            <a:ext cx="5871724" cy="542899"/>
          </a:xfrm>
          <a:prstGeom prst="rect">
            <a:avLst/>
          </a:prstGeom>
        </p:spPr>
        <p:txBody>
          <a:bodyPr lIns="38100" tIns="38100" rIns="38100" bIns="38100" anchor="t" anchorCtr="0">
            <a:spAutoFit/>
          </a:bodyPr>
          <a:lstStyle/>
          <a:p>
            <a:pPr rtl="0">
              <a:lnSpc>
                <a:spcPct val="100000"/>
              </a:lnSpc>
              <a:buNone/>
            </a:pPr>
            <a:r>
              <a:rPr lang="en-US" sz="2666">
                <a:solidFill>
                  <a:srgbClr val="000000"/>
                </a:solidFill>
                <a:latin typeface="Arial"/>
                <a:ea typeface="Arial"/>
                <a:cs typeface="Arial"/>
                <a:sym typeface="Arial"/>
              </a:rPr>
              <a:t>Change direction</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xEl>
                                              <p:pRg st="0" end="0"/>
                                            </p:txEl>
                                          </p:spTgt>
                                        </p:tgtEl>
                                        <p:attrNameLst>
                                          <p:attrName>style.visibility</p:attrName>
                                        </p:attrNameLst>
                                      </p:cBhvr>
                                      <p:to>
                                        <p:strVal val="visible"/>
                                      </p:to>
                                    </p:set>
                                    <p:animEffect transition="in" filter="fade">
                                      <p:cBhvr>
                                        <p:cTn id="7" dur="1000"/>
                                        <p:tgtEl>
                                          <p:spTgt spid="2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0">
                                            <p:txEl>
                                              <p:pRg st="0" end="0"/>
                                            </p:txEl>
                                          </p:spTgt>
                                        </p:tgtEl>
                                        <p:attrNameLst>
                                          <p:attrName>style.visibility</p:attrName>
                                        </p:attrNameLst>
                                      </p:cBhvr>
                                      <p:to>
                                        <p:strVal val="visible"/>
                                      </p:to>
                                    </p:set>
                                    <p:animEffect transition="in" filter="fade">
                                      <p:cBhvr>
                                        <p:cTn id="12" dur="1000"/>
                                        <p:tgtEl>
                                          <p:spTgt spid="2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1">
                                            <p:txEl>
                                              <p:pRg st="0" end="0"/>
                                            </p:txEl>
                                          </p:spTgt>
                                        </p:tgtEl>
                                        <p:attrNameLst>
                                          <p:attrName>style.visibility</p:attrName>
                                        </p:attrNameLst>
                                      </p:cBhvr>
                                      <p:to>
                                        <p:strVal val="visible"/>
                                      </p:to>
                                    </p:set>
                                    <p:animEffect transition="in" filter="fade">
                                      <p:cBhvr>
                                        <p:cTn id="17" dur="1000"/>
                                        <p:tgtEl>
                                          <p:spTgt spid="2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203200" y="203200"/>
            <a:ext cx="6819000" cy="725250"/>
          </a:xfrm>
          <a:prstGeom prst="rect">
            <a:avLst/>
          </a:prstGeom>
        </p:spPr>
        <p:txBody>
          <a:bodyPr lIns="38100" tIns="38100" rIns="38100" bIns="38100" anchor="t" anchorCtr="0">
            <a:spAutoFit/>
          </a:bodyPr>
          <a:lstStyle/>
          <a:p>
            <a:pPr rtl="0">
              <a:lnSpc>
                <a:spcPct val="100000"/>
              </a:lnSpc>
              <a:buNone/>
            </a:pPr>
            <a:r>
              <a:rPr lang="en-US" sz="4266">
                <a:solidFill>
                  <a:srgbClr val="000000"/>
                </a:solidFill>
                <a:latin typeface="Arial"/>
                <a:ea typeface="Arial"/>
                <a:cs typeface="Arial"/>
                <a:sym typeface="Arial"/>
              </a:rPr>
              <a:t>Velocity = distance/time</a:t>
            </a:r>
          </a:p>
        </p:txBody>
      </p:sp>
      <p:sp>
        <p:nvSpPr>
          <p:cNvPr id="237" name="Shape 237"/>
          <p:cNvSpPr txBox="1">
            <a:spLocks noGrp="1"/>
          </p:cNvSpPr>
          <p:nvPr>
            <p:ph type="body" idx="1"/>
          </p:nvPr>
        </p:nvSpPr>
        <p:spPr>
          <a:xfrm>
            <a:off x="200600" y="1016025"/>
            <a:ext cx="8332449" cy="6359124"/>
          </a:xfrm>
          <a:prstGeom prst="rect">
            <a:avLst/>
          </a:prstGeom>
        </p:spPr>
        <p:txBody>
          <a:bodyPr lIns="38100" tIns="38100" rIns="38100" bIns="38100" anchor="t" anchorCtr="0">
            <a:spAutoFit/>
          </a:bodyPr>
          <a:lstStyle/>
          <a:p>
            <a:pPr rtl="0">
              <a:lnSpc>
                <a:spcPct val="100000"/>
              </a:lnSpc>
              <a:buNone/>
            </a:pPr>
            <a:r>
              <a:rPr lang="en-US" sz="2666">
                <a:solidFill>
                  <a:srgbClr val="000000"/>
                </a:solidFill>
                <a:latin typeface="Arial"/>
                <a:ea typeface="Arial"/>
                <a:cs typeface="Arial"/>
                <a:sym typeface="Arial"/>
              </a:rPr>
              <a:t>1.  If a person is walking at 4 m/s, how far can he travel in 30 seconds?</a:t>
            </a:r>
          </a:p>
          <a:p>
            <a:endParaRPr lang="en-US" sz="2666">
              <a:solidFill>
                <a:srgbClr val="000000"/>
              </a:solidFill>
              <a:latin typeface="Arial"/>
              <a:ea typeface="Arial"/>
              <a:cs typeface="Arial"/>
              <a:sym typeface="Arial"/>
            </a:endParaRPr>
          </a:p>
          <a:p>
            <a:pPr rtl="0">
              <a:lnSpc>
                <a:spcPct val="100000"/>
              </a:lnSpc>
              <a:buNone/>
            </a:pPr>
            <a:r>
              <a:rPr lang="en-US" sz="2666">
                <a:solidFill>
                  <a:srgbClr val="000000"/>
                </a:solidFill>
                <a:latin typeface="Arial"/>
                <a:ea typeface="Arial"/>
                <a:cs typeface="Arial"/>
                <a:sym typeface="Arial"/>
              </a:rPr>
              <a:t>a)  120 meters       b)  7.8 meters       c) .08 meters</a:t>
            </a:r>
          </a:p>
          <a:p>
            <a:endParaRPr lang="en-US" sz="2666">
              <a:solidFill>
                <a:srgbClr val="000000"/>
              </a:solidFill>
              <a:latin typeface="Arial"/>
              <a:ea typeface="Arial"/>
              <a:cs typeface="Arial"/>
              <a:sym typeface="Arial"/>
            </a:endParaRPr>
          </a:p>
          <a:p>
            <a:pPr rtl="0">
              <a:lnSpc>
                <a:spcPct val="100000"/>
              </a:lnSpc>
              <a:buNone/>
            </a:pPr>
            <a:r>
              <a:rPr lang="en-US" sz="2666">
                <a:solidFill>
                  <a:srgbClr val="000000"/>
                </a:solidFill>
                <a:latin typeface="Arial"/>
                <a:ea typeface="Arial"/>
                <a:cs typeface="Arial"/>
                <a:sym typeface="Arial"/>
              </a:rPr>
              <a:t>2.  A spaceship can move 100 meters in 2 seconds.  What is the ship's velocity?</a:t>
            </a:r>
          </a:p>
          <a:p>
            <a:endParaRPr lang="en-US" sz="2666">
              <a:solidFill>
                <a:srgbClr val="000000"/>
              </a:solidFill>
              <a:latin typeface="Arial"/>
              <a:ea typeface="Arial"/>
              <a:cs typeface="Arial"/>
              <a:sym typeface="Arial"/>
            </a:endParaRPr>
          </a:p>
          <a:p>
            <a:pPr rtl="0">
              <a:lnSpc>
                <a:spcPct val="100000"/>
              </a:lnSpc>
              <a:buNone/>
            </a:pPr>
            <a:r>
              <a:rPr lang="en-US" sz="2666">
                <a:solidFill>
                  <a:srgbClr val="000000"/>
                </a:solidFill>
                <a:latin typeface="Arial"/>
                <a:ea typeface="Arial"/>
                <a:cs typeface="Arial"/>
                <a:sym typeface="Arial"/>
              </a:rPr>
              <a:t>a)  200 m/s              b)  50 m/s            c)  .002  m/s</a:t>
            </a:r>
          </a:p>
          <a:p>
            <a:endParaRPr lang="en-US" sz="2666">
              <a:solidFill>
                <a:srgbClr val="000000"/>
              </a:solidFill>
              <a:latin typeface="Arial"/>
              <a:ea typeface="Arial"/>
              <a:cs typeface="Arial"/>
              <a:sym typeface="Arial"/>
            </a:endParaRPr>
          </a:p>
          <a:p>
            <a:endParaRPr lang="en-US" sz="2666">
              <a:solidFill>
                <a:srgbClr val="000000"/>
              </a:solidFill>
              <a:latin typeface="Arial"/>
              <a:ea typeface="Arial"/>
              <a:cs typeface="Arial"/>
              <a:sym typeface="Arial"/>
            </a:endParaRPr>
          </a:p>
          <a:p>
            <a:pPr rtl="0">
              <a:lnSpc>
                <a:spcPct val="100000"/>
              </a:lnSpc>
              <a:buNone/>
            </a:pPr>
            <a:r>
              <a:rPr lang="en-US" sz="2666">
                <a:solidFill>
                  <a:srgbClr val="000000"/>
                </a:solidFill>
                <a:latin typeface="Arial"/>
                <a:ea typeface="Arial"/>
                <a:cs typeface="Arial"/>
                <a:sym typeface="Arial"/>
              </a:rPr>
              <a:t>3.  A chicken runs across the street at a speed of 12 m/s.  If the road is 36 meters across, how long does it take for the chicken to cross the road?</a:t>
            </a:r>
          </a:p>
          <a:p>
            <a:endParaRPr lang="en-US" sz="2666">
              <a:solidFill>
                <a:srgbClr val="000000"/>
              </a:solidFill>
              <a:latin typeface="Arial"/>
              <a:ea typeface="Arial"/>
              <a:cs typeface="Arial"/>
              <a:sym typeface="Arial"/>
            </a:endParaRPr>
          </a:p>
          <a:p>
            <a:pPr rtl="0">
              <a:lnSpc>
                <a:spcPct val="100000"/>
              </a:lnSpc>
              <a:buNone/>
            </a:pPr>
            <a:r>
              <a:rPr lang="en-US" sz="2666">
                <a:solidFill>
                  <a:srgbClr val="000000"/>
                </a:solidFill>
                <a:latin typeface="Arial"/>
                <a:ea typeface="Arial"/>
                <a:cs typeface="Arial"/>
                <a:sym typeface="Arial"/>
              </a:rPr>
              <a:t>a)  3 s         b)  432 s          c)  .333 s</a:t>
            </a:r>
          </a:p>
        </p:txBody>
      </p:sp>
      <p:sp>
        <p:nvSpPr>
          <p:cNvPr id="238" name="Shape 238"/>
          <p:cNvSpPr/>
          <p:nvPr/>
        </p:nvSpPr>
        <p:spPr>
          <a:xfrm>
            <a:off x="8331200" y="5181600"/>
            <a:ext cx="1683599" cy="1720600"/>
          </a:xfrm>
          <a:prstGeom prst="rect">
            <a:avLst/>
          </a:prstGeom>
          <a:blipFill>
            <a:blip r:embed="rId3"/>
            <a:stretch>
              <a:fillRect/>
            </a:stretch>
          </a:blipFill>
        </p:spPr>
      </p:sp>
      <p:sp>
        <p:nvSpPr>
          <p:cNvPr id="239" name="Shape 239"/>
          <p:cNvSpPr/>
          <p:nvPr/>
        </p:nvSpPr>
        <p:spPr>
          <a:xfrm>
            <a:off x="8331200" y="3048000"/>
            <a:ext cx="1653325" cy="1290050"/>
          </a:xfrm>
          <a:prstGeom prst="rect">
            <a:avLst/>
          </a:prstGeom>
          <a:blipFill>
            <a:blip r:embed="rId4"/>
            <a:stretch>
              <a:fillRect/>
            </a:stretch>
          </a:blipFill>
        </p:spPr>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1424900" y="298600"/>
            <a:ext cx="4691725" cy="653200"/>
          </a:xfrm>
          <a:prstGeom prst="rect">
            <a:avLst/>
          </a:prstGeom>
        </p:spPr>
        <p:txBody>
          <a:bodyPr lIns="38100" tIns="38100" rIns="38100" bIns="38100" anchor="t" anchorCtr="0">
            <a:spAutoFit/>
          </a:bodyPr>
          <a:lstStyle/>
          <a:p>
            <a:pPr rtl="0">
              <a:lnSpc>
                <a:spcPct val="100000"/>
              </a:lnSpc>
              <a:buNone/>
            </a:pPr>
            <a:r>
              <a:rPr lang="en-US" sz="2666">
                <a:solidFill>
                  <a:srgbClr val="000000"/>
                </a:solidFill>
                <a:latin typeface="Arial"/>
                <a:ea typeface="Arial"/>
                <a:cs typeface="Arial"/>
                <a:sym typeface="Arial"/>
              </a:rPr>
              <a:t>QUIZ TIME -  </a:t>
            </a:r>
            <a:r>
              <a:rPr lang="en-US" sz="3733">
                <a:solidFill>
                  <a:srgbClr val="000000"/>
                </a:solidFill>
                <a:latin typeface="Arial"/>
                <a:ea typeface="Arial"/>
                <a:cs typeface="Arial"/>
                <a:sym typeface="Arial"/>
              </a:rPr>
              <a:t>MOTION</a:t>
            </a:r>
          </a:p>
        </p:txBody>
      </p:sp>
      <p:sp>
        <p:nvSpPr>
          <p:cNvPr id="245" name="Shape 245"/>
          <p:cNvSpPr/>
          <p:nvPr/>
        </p:nvSpPr>
        <p:spPr>
          <a:xfrm>
            <a:off x="2641600" y="1117600"/>
            <a:ext cx="4796675" cy="5777324"/>
          </a:xfrm>
          <a:prstGeom prst="rect">
            <a:avLst/>
          </a:prstGeom>
          <a:blipFill>
            <a:blip r:embed="rId3"/>
            <a:stretch>
              <a:fillRect/>
            </a:stretch>
          </a:blipFill>
        </p:spPr>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203200" y="304800"/>
            <a:ext cx="9624974" cy="6915249"/>
          </a:xfrm>
          <a:prstGeom prst="rect">
            <a:avLst/>
          </a:prstGeom>
        </p:spPr>
        <p:txBody>
          <a:bodyPr lIns="38100" tIns="38100" rIns="38100" bIns="38100" anchor="t" anchorCtr="0">
            <a:spAutoFit/>
          </a:bodyPr>
          <a:lstStyle/>
          <a:p>
            <a:pPr rtl="0">
              <a:lnSpc>
                <a:spcPct val="100000"/>
              </a:lnSpc>
              <a:buNone/>
            </a:pPr>
            <a:r>
              <a:rPr lang="en-US" sz="3200">
                <a:solidFill>
                  <a:srgbClr val="000000"/>
                </a:solidFill>
                <a:latin typeface="Arial"/>
                <a:ea typeface="Arial"/>
                <a:cs typeface="Arial"/>
                <a:sym typeface="Arial"/>
              </a:rPr>
              <a:t>1. Motion indicates a change in _____________</a:t>
            </a:r>
          </a:p>
          <a:p>
            <a:endParaRPr lang="en-US" sz="3200">
              <a:solidFill>
                <a:srgbClr val="000000"/>
              </a:solidFill>
              <a:latin typeface="Arial"/>
              <a:ea typeface="Arial"/>
              <a:cs typeface="Arial"/>
              <a:sym typeface="Arial"/>
            </a:endParaRPr>
          </a:p>
          <a:p>
            <a:pPr rtl="0">
              <a:lnSpc>
                <a:spcPct val="100000"/>
              </a:lnSpc>
              <a:buNone/>
            </a:pPr>
            <a:r>
              <a:rPr lang="en-US" sz="3200">
                <a:solidFill>
                  <a:srgbClr val="000000"/>
                </a:solidFill>
                <a:latin typeface="Arial"/>
                <a:ea typeface="Arial"/>
                <a:cs typeface="Arial"/>
                <a:sym typeface="Arial"/>
              </a:rPr>
              <a:t>2.  Motion is relative to a ______________________</a:t>
            </a:r>
          </a:p>
          <a:p>
            <a:endParaRPr lang="en-US" sz="3200">
              <a:solidFill>
                <a:srgbClr val="000000"/>
              </a:solidFill>
              <a:latin typeface="Arial"/>
              <a:ea typeface="Arial"/>
              <a:cs typeface="Arial"/>
              <a:sym typeface="Arial"/>
            </a:endParaRPr>
          </a:p>
          <a:p>
            <a:pPr rtl="0">
              <a:lnSpc>
                <a:spcPct val="100000"/>
              </a:lnSpc>
              <a:buNone/>
            </a:pPr>
            <a:r>
              <a:rPr lang="en-US" sz="3200">
                <a:solidFill>
                  <a:srgbClr val="000000"/>
                </a:solidFill>
                <a:latin typeface="Arial"/>
                <a:ea typeface="Arial"/>
                <a:cs typeface="Arial"/>
                <a:sym typeface="Arial"/>
              </a:rPr>
              <a:t>3.  Acceleration is a change in ____________</a:t>
            </a:r>
          </a:p>
          <a:p>
            <a:endParaRPr lang="en-US" sz="3200">
              <a:solidFill>
                <a:srgbClr val="000000"/>
              </a:solidFill>
              <a:latin typeface="Arial"/>
              <a:ea typeface="Arial"/>
              <a:cs typeface="Arial"/>
              <a:sym typeface="Arial"/>
            </a:endParaRPr>
          </a:p>
          <a:p>
            <a:pPr rtl="0">
              <a:lnSpc>
                <a:spcPct val="100000"/>
              </a:lnSpc>
              <a:buNone/>
            </a:pPr>
            <a:r>
              <a:rPr lang="en-US" sz="3200">
                <a:solidFill>
                  <a:srgbClr val="000000"/>
                </a:solidFill>
                <a:latin typeface="Arial"/>
                <a:ea typeface="Arial"/>
                <a:cs typeface="Arial"/>
                <a:sym typeface="Arial"/>
              </a:rPr>
              <a:t>4.  Speed =  distance /  ?</a:t>
            </a:r>
          </a:p>
          <a:p>
            <a:endParaRPr lang="en-US" sz="3200">
              <a:solidFill>
                <a:srgbClr val="000000"/>
              </a:solidFill>
              <a:latin typeface="Arial"/>
              <a:ea typeface="Arial"/>
              <a:cs typeface="Arial"/>
              <a:sym typeface="Arial"/>
            </a:endParaRPr>
          </a:p>
          <a:p>
            <a:endParaRPr lang="en-US" sz="3200">
              <a:solidFill>
                <a:srgbClr val="000000"/>
              </a:solidFill>
              <a:latin typeface="Arial"/>
              <a:ea typeface="Arial"/>
              <a:cs typeface="Arial"/>
              <a:sym typeface="Arial"/>
            </a:endParaRPr>
          </a:p>
          <a:p>
            <a:pPr rtl="0">
              <a:lnSpc>
                <a:spcPct val="100000"/>
              </a:lnSpc>
              <a:buNone/>
            </a:pPr>
            <a:r>
              <a:rPr lang="en-US" sz="3200">
                <a:solidFill>
                  <a:srgbClr val="000000"/>
                </a:solidFill>
                <a:latin typeface="Arial"/>
                <a:ea typeface="Arial"/>
                <a:cs typeface="Arial"/>
                <a:sym typeface="Arial"/>
              </a:rPr>
              <a:t>5. Velocity is a measure of an object's speed and its               </a:t>
            </a:r>
            <a:br>
              <a:rPr lang="en-US" sz="3200">
                <a:solidFill>
                  <a:srgbClr val="000000"/>
                </a:solidFill>
                <a:latin typeface="Arial"/>
                <a:ea typeface="Arial"/>
                <a:cs typeface="Arial"/>
                <a:sym typeface="Arial"/>
              </a:rPr>
            </a:br>
            <a:r>
              <a:rPr lang="en-US" sz="3200">
                <a:solidFill>
                  <a:srgbClr val="000000"/>
                </a:solidFill>
                <a:latin typeface="Arial"/>
                <a:ea typeface="Arial"/>
                <a:cs typeface="Arial"/>
                <a:sym typeface="Arial"/>
              </a:rPr>
              <a:t>       __________________________</a:t>
            </a:r>
          </a:p>
          <a:p>
            <a:pPr rtl="0">
              <a:lnSpc>
                <a:spcPct val="100000"/>
              </a:lnSpc>
              <a:buNone/>
            </a:pPr>
            <a:r>
              <a:rPr lang="en-US" sz="3200">
                <a:solidFill>
                  <a:srgbClr val="000000"/>
                </a:solidFill>
                <a:latin typeface="Arial"/>
                <a:ea typeface="Arial"/>
                <a:cs typeface="Arial"/>
                <a:sym typeface="Arial"/>
              </a:rPr>
              <a:t> </a:t>
            </a:r>
          </a:p>
          <a:p>
            <a:endParaRPr lang="en-US" sz="3200">
              <a:solidFill>
                <a:srgbClr val="000000"/>
              </a:solidFill>
              <a:latin typeface="Arial"/>
              <a:ea typeface="Arial"/>
              <a:cs typeface="Arial"/>
              <a:sym typeface="Arial"/>
            </a:endParaRPr>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p:nvPr/>
        </p:nvSpPr>
        <p:spPr>
          <a:xfrm>
            <a:off x="2844800" y="1422375"/>
            <a:ext cx="3774650" cy="2844624"/>
          </a:xfrm>
          <a:prstGeom prst="rect">
            <a:avLst/>
          </a:prstGeom>
          <a:blipFill>
            <a:blip r:embed="rId3"/>
            <a:stretch>
              <a:fillRect/>
            </a:stretch>
          </a:blipFill>
        </p:spPr>
      </p:sp>
      <p:sp>
        <p:nvSpPr>
          <p:cNvPr id="256" name="Shape 256"/>
          <p:cNvSpPr txBox="1"/>
          <p:nvPr/>
        </p:nvSpPr>
        <p:spPr>
          <a:xfrm>
            <a:off x="304800" y="203200"/>
            <a:ext cx="9548900" cy="7150975"/>
          </a:xfrm>
          <a:prstGeom prst="rect">
            <a:avLst/>
          </a:prstGeom>
        </p:spPr>
        <p:txBody>
          <a:bodyPr lIns="38100" tIns="38100" rIns="38100" bIns="38100" anchor="t" anchorCtr="0">
            <a:spAutoFit/>
          </a:bodyPr>
          <a:lstStyle/>
          <a:p>
            <a:pPr rtl="0">
              <a:lnSpc>
                <a:spcPct val="100000"/>
              </a:lnSpc>
              <a:buNone/>
            </a:pPr>
            <a:r>
              <a:rPr lang="en-US" sz="2666">
                <a:solidFill>
                  <a:srgbClr val="000000"/>
                </a:solidFill>
                <a:latin typeface="Arial"/>
                <a:ea typeface="Arial"/>
                <a:cs typeface="Arial"/>
                <a:sym typeface="Arial"/>
              </a:rPr>
              <a:t>6.  The slope of the line on the graph will tell you the object's ______________________.  Hint:  You calculated this for the turtle races. </a:t>
            </a:r>
          </a:p>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7.  The triangle in the equation represents ________</a:t>
            </a:r>
          </a:p>
          <a:p>
            <a:endParaRPr lang="en-US" sz="2666">
              <a:solidFill>
                <a:srgbClr val="000000"/>
              </a:solidFill>
              <a:latin typeface="Arial"/>
              <a:ea typeface="Arial"/>
              <a:cs typeface="Arial"/>
              <a:sym typeface="Arial"/>
            </a:endParaRPr>
          </a:p>
          <a:p>
            <a:endParaRPr lang="en-US" sz="2666">
              <a:solidFill>
                <a:srgbClr val="000000"/>
              </a:solidFill>
              <a:latin typeface="Arial"/>
              <a:ea typeface="Arial"/>
              <a:cs typeface="Arial"/>
              <a:sym typeface="Arial"/>
            </a:endParaRPr>
          </a:p>
          <a:p>
            <a:endParaRPr lang="en-US" sz="2666">
              <a:solidFill>
                <a:srgbClr val="000000"/>
              </a:solidFill>
              <a:latin typeface="Arial"/>
              <a:ea typeface="Arial"/>
              <a:cs typeface="Arial"/>
              <a:sym typeface="Arial"/>
            </a:endParaRPr>
          </a:p>
          <a:p>
            <a:pPr rtl="0">
              <a:lnSpc>
                <a:spcPct val="100000"/>
              </a:lnSpc>
              <a:buNone/>
            </a:pPr>
            <a:r>
              <a:rPr lang="en-US" sz="2666">
                <a:solidFill>
                  <a:srgbClr val="000000"/>
                </a:solidFill>
                <a:latin typeface="Arial"/>
                <a:ea typeface="Arial"/>
                <a:cs typeface="Arial"/>
                <a:sym typeface="Arial"/>
              </a:rPr>
              <a:t>8. If you are slowing down, then you have a ____________</a:t>
            </a:r>
          </a:p>
          <a:p>
            <a:pPr rtl="0">
              <a:lnSpc>
                <a:spcPct val="100000"/>
              </a:lnSpc>
              <a:buNone/>
            </a:pPr>
            <a:r>
              <a:rPr lang="en-US" sz="2666">
                <a:solidFill>
                  <a:srgbClr val="000000"/>
                </a:solidFill>
                <a:latin typeface="Arial"/>
                <a:ea typeface="Arial"/>
                <a:cs typeface="Arial"/>
                <a:sym typeface="Arial"/>
              </a:rPr>
              <a:t>acceleration.</a:t>
            </a:r>
          </a:p>
          <a:p>
            <a:endParaRPr lang="en-US" sz="2666">
              <a:solidFill>
                <a:srgbClr val="000000"/>
              </a:solidFill>
              <a:latin typeface="Arial"/>
              <a:ea typeface="Arial"/>
              <a:cs typeface="Arial"/>
              <a:sym typeface="Arial"/>
            </a:endParaRPr>
          </a:p>
        </p:txBody>
      </p:sp>
      <p:sp>
        <p:nvSpPr>
          <p:cNvPr id="257" name="Shape 257"/>
          <p:cNvSpPr/>
          <p:nvPr/>
        </p:nvSpPr>
        <p:spPr>
          <a:xfrm>
            <a:off x="8433875" y="4166675"/>
            <a:ext cx="1143000" cy="965200"/>
          </a:xfrm>
          <a:prstGeom prst="rect">
            <a:avLst/>
          </a:prstGeom>
          <a:blipFill>
            <a:blip r:embed="rId4"/>
            <a:stretch>
              <a:fillRect/>
            </a:stretch>
          </a:blipFill>
        </p:spPr>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203200" y="304800"/>
            <a:ext cx="9626350" cy="7120649"/>
          </a:xfrm>
          <a:prstGeom prst="rect">
            <a:avLst/>
          </a:prstGeom>
        </p:spPr>
        <p:txBody>
          <a:bodyPr lIns="38100" tIns="38100" rIns="38100" bIns="38100" anchor="t" anchorCtr="0">
            <a:spAutoFit/>
          </a:bodyPr>
          <a:lstStyle/>
          <a:p>
            <a:pPr rtl="0">
              <a:lnSpc>
                <a:spcPct val="100000"/>
              </a:lnSpc>
              <a:buNone/>
            </a:pPr>
            <a:r>
              <a:rPr lang="en-US" sz="2666">
                <a:solidFill>
                  <a:srgbClr val="000000"/>
                </a:solidFill>
                <a:latin typeface="Arial"/>
                <a:ea typeface="Arial"/>
                <a:cs typeface="Arial"/>
                <a:sym typeface="Arial"/>
              </a:rPr>
              <a:t>EQUATION:  VELOCITY = distance / time</a:t>
            </a:r>
          </a:p>
          <a:p>
            <a:endParaRPr lang="en-US" sz="2666">
              <a:solidFill>
                <a:srgbClr val="000000"/>
              </a:solidFill>
              <a:latin typeface="Arial"/>
              <a:ea typeface="Arial"/>
              <a:cs typeface="Arial"/>
              <a:sym typeface="Arial"/>
            </a:endParaRPr>
          </a:p>
          <a:p>
            <a:endParaRPr lang="en-US" sz="2666">
              <a:solidFill>
                <a:srgbClr val="000000"/>
              </a:solidFill>
              <a:latin typeface="Arial"/>
              <a:ea typeface="Arial"/>
              <a:cs typeface="Arial"/>
              <a:sym typeface="Arial"/>
            </a:endParaRPr>
          </a:p>
          <a:p>
            <a:pPr rtl="0">
              <a:lnSpc>
                <a:spcPct val="100000"/>
              </a:lnSpc>
              <a:buNone/>
            </a:pPr>
            <a:r>
              <a:rPr lang="en-US" sz="2666">
                <a:solidFill>
                  <a:srgbClr val="000000"/>
                </a:solidFill>
                <a:latin typeface="Arial"/>
                <a:ea typeface="Arial"/>
                <a:cs typeface="Arial"/>
                <a:sym typeface="Arial"/>
              </a:rPr>
              <a:t>9.  A boat moves 100 meters in  25 seconds.   What is the boat's velocity.</a:t>
            </a:r>
          </a:p>
          <a:p>
            <a:endParaRPr lang="en-US" sz="2666">
              <a:solidFill>
                <a:srgbClr val="000000"/>
              </a:solidFill>
              <a:latin typeface="Arial"/>
              <a:ea typeface="Arial"/>
              <a:cs typeface="Arial"/>
              <a:sym typeface="Arial"/>
            </a:endParaRPr>
          </a:p>
          <a:p>
            <a:pPr rtl="0">
              <a:lnSpc>
                <a:spcPct val="100000"/>
              </a:lnSpc>
              <a:buNone/>
            </a:pPr>
            <a:r>
              <a:rPr lang="en-US" sz="2666">
                <a:solidFill>
                  <a:srgbClr val="000000"/>
                </a:solidFill>
                <a:latin typeface="Arial"/>
                <a:ea typeface="Arial"/>
                <a:cs typeface="Arial"/>
                <a:sym typeface="Arial"/>
              </a:rPr>
              <a:t> SHOW YOUR WORK by writing the equation with the numbers plugged in.  (1pt)</a:t>
            </a:r>
          </a:p>
          <a:p>
            <a:endParaRPr lang="en-US" sz="2666">
              <a:solidFill>
                <a:srgbClr val="000000"/>
              </a:solidFill>
              <a:latin typeface="Arial"/>
              <a:ea typeface="Arial"/>
              <a:cs typeface="Arial"/>
              <a:sym typeface="Arial"/>
            </a:endParaRPr>
          </a:p>
          <a:p>
            <a:endParaRPr lang="en-US" sz="2666">
              <a:solidFill>
                <a:srgbClr val="000000"/>
              </a:solidFill>
              <a:latin typeface="Arial"/>
              <a:ea typeface="Arial"/>
              <a:cs typeface="Arial"/>
              <a:sym typeface="Arial"/>
            </a:endParaRPr>
          </a:p>
          <a:p>
            <a:endParaRPr lang="en-US" sz="2666">
              <a:solidFill>
                <a:srgbClr val="000000"/>
              </a:solidFill>
              <a:latin typeface="Arial"/>
              <a:ea typeface="Arial"/>
              <a:cs typeface="Arial"/>
              <a:sym typeface="Arial"/>
            </a:endParaRPr>
          </a:p>
          <a:p>
            <a:pPr rtl="0">
              <a:lnSpc>
                <a:spcPct val="100000"/>
              </a:lnSpc>
              <a:buNone/>
            </a:pPr>
            <a:r>
              <a:rPr lang="en-US" sz="2666">
                <a:solidFill>
                  <a:srgbClr val="000000"/>
                </a:solidFill>
                <a:latin typeface="Arial"/>
                <a:ea typeface="Arial"/>
                <a:cs typeface="Arial"/>
                <a:sym typeface="Arial"/>
              </a:rPr>
              <a:t>Find the correct answer (1 pt)</a:t>
            </a:r>
          </a:p>
          <a:p>
            <a:endParaRPr lang="en-US" sz="2666">
              <a:solidFill>
                <a:srgbClr val="000000"/>
              </a:solidFill>
              <a:latin typeface="Arial"/>
              <a:ea typeface="Arial"/>
              <a:cs typeface="Arial"/>
              <a:sym typeface="Arial"/>
            </a:endParaRPr>
          </a:p>
          <a:p>
            <a:endParaRPr lang="en-US" sz="2666">
              <a:solidFill>
                <a:srgbClr val="000000"/>
              </a:solidFill>
              <a:latin typeface="Arial"/>
              <a:ea typeface="Arial"/>
              <a:cs typeface="Arial"/>
              <a:sym typeface="Arial"/>
            </a:endParaRPr>
          </a:p>
          <a:p>
            <a:endParaRPr lang="en-US" sz="2666">
              <a:solidFill>
                <a:srgbClr val="000000"/>
              </a:solidFill>
              <a:latin typeface="Arial"/>
              <a:ea typeface="Arial"/>
              <a:cs typeface="Arial"/>
              <a:sym typeface="Arial"/>
            </a:endParaRPr>
          </a:p>
          <a:p>
            <a:pPr rtl="0">
              <a:lnSpc>
                <a:spcPct val="100000"/>
              </a:lnSpc>
              <a:buNone/>
            </a:pPr>
            <a:r>
              <a:rPr lang="en-US" sz="2666">
                <a:solidFill>
                  <a:srgbClr val="000000"/>
                </a:solidFill>
                <a:latin typeface="Arial"/>
                <a:ea typeface="Arial"/>
                <a:cs typeface="Arial"/>
                <a:sym typeface="Arial"/>
              </a:rPr>
              <a:t>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0980" y="2133600"/>
            <a:ext cx="8331200" cy="1219199"/>
          </a:xfrm>
        </p:spPr>
        <p:txBody>
          <a:bodyPr/>
          <a:lstStyle/>
          <a:p>
            <a:r>
              <a:rPr lang="en-US" sz="7200" b="1" dirty="0" smtClean="0"/>
              <a:t>What is the equation for speed? </a:t>
            </a:r>
            <a:endParaRPr lang="en-US" sz="7200" b="1" dirty="0"/>
          </a:p>
        </p:txBody>
      </p:sp>
    </p:spTree>
    <p:extLst>
      <p:ext uri="{BB962C8B-B14F-4D97-AF65-F5344CB8AC3E}">
        <p14:creationId xmlns:p14="http://schemas.microsoft.com/office/powerpoint/2010/main" val="4272308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4759" y="1266497"/>
            <a:ext cx="8331200" cy="1219199"/>
          </a:xfrm>
        </p:spPr>
        <p:txBody>
          <a:bodyPr/>
          <a:lstStyle/>
          <a:p>
            <a:r>
              <a:rPr lang="en-US" sz="7200" b="1" dirty="0" smtClean="0"/>
              <a:t>Draw the magic triangle of magic for calculating speed</a:t>
            </a:r>
            <a:endParaRPr lang="en-US" sz="7200" b="1" dirty="0"/>
          </a:p>
        </p:txBody>
      </p:sp>
    </p:spTree>
    <p:extLst>
      <p:ext uri="{BB962C8B-B14F-4D97-AF65-F5344CB8AC3E}">
        <p14:creationId xmlns:p14="http://schemas.microsoft.com/office/powerpoint/2010/main" val="2396894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4759" y="1266497"/>
            <a:ext cx="8331200" cy="1219199"/>
          </a:xfrm>
        </p:spPr>
        <p:txBody>
          <a:bodyPr/>
          <a:lstStyle/>
          <a:p>
            <a:r>
              <a:rPr lang="en-US" sz="7200" b="1" dirty="0" smtClean="0"/>
              <a:t>A person runs 100 meters in 10sec</a:t>
            </a:r>
            <a:br>
              <a:rPr lang="en-US" sz="7200" b="1" dirty="0" smtClean="0"/>
            </a:br>
            <a:r>
              <a:rPr lang="en-US" sz="7200" b="1" dirty="0" smtClean="0"/>
              <a:t>What is their speed? </a:t>
            </a:r>
            <a:endParaRPr lang="en-US" sz="7200" b="1" dirty="0"/>
          </a:p>
        </p:txBody>
      </p:sp>
    </p:spTree>
    <p:extLst>
      <p:ext uri="{BB962C8B-B14F-4D97-AF65-F5344CB8AC3E}">
        <p14:creationId xmlns:p14="http://schemas.microsoft.com/office/powerpoint/2010/main" val="3294748904"/>
      </p:ext>
    </p:extLst>
  </p:cSld>
  <p:clrMapOvr>
    <a:masterClrMapping/>
  </p:clrMapOvr>
  <p:timing>
    <p:tnLst>
      <p:par>
        <p:cTn id="1" dur="indefinite" restart="never" nodeType="tmRoot"/>
      </p:par>
    </p:tnLst>
  </p:timing>
</p:sld>
</file>

<file path=ppt/theme/theme1.xml><?xml version="1.0" encoding="utf-8"?>
<a:theme xmlns:a="http://schemas.openxmlformats.org/drawingml/2006/main">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6973</TotalTime>
  <Words>1013</Words>
  <Application>Microsoft Office PowerPoint</Application>
  <PresentationFormat>Custom</PresentationFormat>
  <Paragraphs>292</Paragraphs>
  <Slides>69</Slides>
  <Notes>25</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
      <vt:lpstr>Do Now:  1. Log on to the computer 2. Go to Join.quizizz.com 3. Enter the code: 485181 4. Enter your first and last name</vt:lpstr>
      <vt:lpstr>Do Now: 3/29 1. Take out a piece of paper 2. Copy the following chart for 4 group members (chart below shows 1 group member)   </vt:lpstr>
      <vt:lpstr>PowerPoint Presentation</vt:lpstr>
      <vt:lpstr>Conclusion Questions</vt:lpstr>
      <vt:lpstr>Do Now: 3/30 1. Share a half sheet of paper with your neighbor  2. Write your name at the top 3. Number 1-5   </vt:lpstr>
      <vt:lpstr>King or Queen </vt:lpstr>
      <vt:lpstr>What is the equation for speed? </vt:lpstr>
      <vt:lpstr>Draw the magic triangle of magic for calculating speed</vt:lpstr>
      <vt:lpstr>A person runs 100 meters in 10sec What is their speed? </vt:lpstr>
      <vt:lpstr>A cyclist cycles at a speed of 4km/hr for 3 hours. What distance did the cyclist travel? </vt:lpstr>
      <vt:lpstr>What is motion? </vt:lpstr>
      <vt:lpstr>Speed=d/t</vt:lpstr>
      <vt:lpstr>10 m/s</vt:lpstr>
      <vt:lpstr>PowerPoint Presentation</vt:lpstr>
      <vt:lpstr>12km</vt:lpstr>
      <vt:lpstr>Motion- * physical movement *Change in position or place *Change relative to reference point </vt:lpstr>
      <vt:lpstr>King or Queen </vt:lpstr>
      <vt:lpstr>A cyclist cycles at a speed of 4km/hr for 3 hours. What distance did the cyclist travel? </vt:lpstr>
      <vt:lpstr>What does the T stand for in the equation s=d/t</vt:lpstr>
      <vt:lpstr>A person runs 100 meters in 10sec What is their speed? </vt:lpstr>
      <vt:lpstr>A car travels 100km at a speed of 20km/hr. How long did it take the car to reach its destination? </vt:lpstr>
      <vt:lpstr>What is a reference point? </vt:lpstr>
      <vt:lpstr>12 km</vt:lpstr>
      <vt:lpstr>Time</vt:lpstr>
      <vt:lpstr>10m/s</vt:lpstr>
      <vt:lpstr>5 hours </vt:lpstr>
      <vt:lpstr>*distance of an object from another   *A reference point is a point that is considered stationary to which the object in motion can be related to.  *Starting line</vt:lpstr>
      <vt:lpstr>Motion</vt:lpstr>
      <vt:lpstr>What is Motion?</vt:lpstr>
      <vt:lpstr>PowerPoint Presentation</vt:lpstr>
      <vt:lpstr>Speed = the distance an object travels per unit of time  (sec, hour, year..etc)</vt:lpstr>
      <vt:lpstr>More practice.  (Speed = distance/ time)</vt:lpstr>
      <vt:lpstr>Team of 4 </vt:lpstr>
      <vt:lpstr>What is motion</vt:lpstr>
      <vt:lpstr>What is a reference point? </vt:lpstr>
      <vt:lpstr>What does the “d” stand for in the equation s=d/t</vt:lpstr>
      <vt:lpstr>Using words describe speed? </vt:lpstr>
      <vt:lpstr>John took 15 minutes to bicycle to his grandmother’s house, a total of 45 kilometers. What was his speed in km/min? ______________</vt:lpstr>
      <vt:lpstr>A car is traveling at 100 km/hr. How many hours will it take to cover a distance of 750 kilometers? _________________</vt:lpstr>
      <vt:lpstr>A plane traveled for 2.5 hours at a speed of 1,200 km/hr. What distance did it travel? _________________</vt:lpstr>
      <vt:lpstr>A girl is pedaling her bicycle at a speed of 0.1 km/min. How far will she travel in 2 hours? _____________</vt:lpstr>
      <vt:lpstr>The water in the Buffalo River flows at an average speed of 5 km/hr. If you and a friend decide to canoe down the river, a distance of 16 kilometers, how many hours will it take?</vt:lpstr>
      <vt:lpstr>End</vt:lpstr>
      <vt:lpstr>What is Velocity?</vt:lpstr>
      <vt:lpstr>PowerPoint Presentation</vt:lpstr>
      <vt:lpstr>Speed vs. Velocity</vt:lpstr>
      <vt:lpstr>A car travels a distance of 500 m in 10 sec.  What is the car's speed?</vt:lpstr>
      <vt:lpstr>Speed or Velocity?</vt:lpstr>
      <vt:lpstr>Terms for speed/velocity</vt:lpstr>
      <vt:lpstr>Terms for speed/velocity</vt:lpstr>
      <vt:lpstr>Terms for speed/velocity</vt:lpstr>
      <vt:lpstr>Speed vs. Velocity</vt:lpstr>
      <vt:lpstr>PowerPoint Presentation</vt:lpstr>
      <vt:lpstr>Graphs represent speeds of objects.  This graph shows a bus as it travels its route.  </vt:lpstr>
      <vt:lpstr>PowerPoint Presentation</vt:lpstr>
      <vt:lpstr>Acceleration = the rate of change of velocity  Positive acceleration = speeding up Negative acceleration = slowing down  Change in Velocity =                   final velocity (vf) - initial velocity (vi)  acceleration (m/s2) =   (vf) - (vi)                                       time </vt:lpstr>
      <vt:lpstr>Average Speed = total distance traveled                                       time taken</vt:lpstr>
      <vt:lpstr>PowerPoint Presentation</vt:lpstr>
      <vt:lpstr>PowerPoint Presentation</vt:lpstr>
      <vt:lpstr>PowerPoint Presentation</vt:lpstr>
      <vt:lpstr>PowerPoint Presentation</vt:lpstr>
      <vt:lpstr>PowerPoint Presentation</vt:lpstr>
      <vt:lpstr>PowerPoint Presentation</vt:lpstr>
      <vt:lpstr>Think about this....</vt:lpstr>
      <vt:lpstr>Velocity = distance/time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dc:title>
  <dc:creator>Diamond Johnson</dc:creator>
  <cp:lastModifiedBy>Diamond Sanford</cp:lastModifiedBy>
  <cp:revision>22</cp:revision>
  <dcterms:modified xsi:type="dcterms:W3CDTF">2017-03-31T13:37:41Z</dcterms:modified>
</cp:coreProperties>
</file>