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0"/>
  </p:notesMasterIdLst>
  <p:sldIdLst>
    <p:sldId id="295" r:id="rId2"/>
    <p:sldId id="267" r:id="rId3"/>
    <p:sldId id="291" r:id="rId4"/>
    <p:sldId id="292" r:id="rId5"/>
    <p:sldId id="293" r:id="rId6"/>
    <p:sldId id="331" r:id="rId7"/>
    <p:sldId id="334" r:id="rId8"/>
    <p:sldId id="335" r:id="rId9"/>
    <p:sldId id="280" r:id="rId10"/>
    <p:sldId id="289" r:id="rId11"/>
    <p:sldId id="307" r:id="rId12"/>
    <p:sldId id="306" r:id="rId13"/>
    <p:sldId id="294" r:id="rId14"/>
    <p:sldId id="308" r:id="rId15"/>
    <p:sldId id="309" r:id="rId16"/>
    <p:sldId id="318" r:id="rId17"/>
    <p:sldId id="310" r:id="rId18"/>
    <p:sldId id="311" r:id="rId19"/>
    <p:sldId id="312" r:id="rId20"/>
    <p:sldId id="313" r:id="rId21"/>
    <p:sldId id="319" r:id="rId22"/>
    <p:sldId id="314" r:id="rId23"/>
    <p:sldId id="315" r:id="rId24"/>
    <p:sldId id="316" r:id="rId25"/>
    <p:sldId id="327" r:id="rId26"/>
    <p:sldId id="317" r:id="rId27"/>
    <p:sldId id="328" r:id="rId28"/>
    <p:sldId id="329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00FF"/>
    <a:srgbClr val="FFFF66"/>
    <a:srgbClr val="009900"/>
    <a:srgbClr val="FF99FF"/>
    <a:srgbClr val="CCCCFF"/>
    <a:srgbClr val="339966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>
      <p:cViewPr>
        <p:scale>
          <a:sx n="81" d="100"/>
          <a:sy n="81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E867B8-B1ED-4423-89BA-45BC08D75AAB}" type="datetimeFigureOut">
              <a:rPr lang="en-US"/>
              <a:pPr>
                <a:defRPr/>
              </a:pPr>
              <a:t>11/18/2016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62F6B05-79D2-4499-BA31-4088BA100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5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5BF2E-3895-4F0E-A3D1-CC9573A95F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26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7065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4ABB72-752C-4999-B33D-18EF57C0A6B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7407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DF3D69-E9F3-47A2-939A-12224A8C303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57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01B97B-FFBD-4281-9792-E882A662613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5099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465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A394E6-95D7-4001-B9C6-238993F36C7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3328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E2BF8E-297F-41CB-9830-62C18658C04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5833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3E4870-5678-44A8-870F-E099BBEED92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7193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923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8B64E5-A6C3-4AA3-BDD0-90E6CDD1373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946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C3AE20-63F6-4CD5-8F14-4358282B1F4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2800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FA41AA-CDFE-4458-9A92-D6DCD981E74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818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687065-033C-4721-A8A6-C4C2E24F705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840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02A177-78BD-4CFA-8CEE-13705B3EC6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2883B-3D40-47BB-9486-55918D3426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5C709-C095-41D8-ABB1-70836AFF8B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6ECB-37DC-4916-B65B-B8607ADF20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423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F6A00-28A9-45A0-8AB7-FEED77DBA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380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3048E-2B13-4E54-90ED-411E585DA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18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0B45CF-671A-48A1-B0C4-B604979A8F3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0946E7-9A57-487F-A840-E5BDA4608B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84EF1D-0FEE-46F1-BDE5-63552274E7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B4713-7FB7-4EE3-9F33-D26B5D96AE2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703984-E753-4281-B221-A18FC85CEE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37A970-8517-4674-9B87-A7C354C3E7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DC47A2-06A4-4B9E-A733-B99957481F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DC1A4F-8807-4C27-8A56-8980621527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DB46A8A5-FFDC-4CBD-8B0F-52CB92E401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5.w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5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Cells, Cells, Cells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638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8-Point Star 2"/>
          <p:cNvSpPr/>
          <p:nvPr/>
        </p:nvSpPr>
        <p:spPr>
          <a:xfrm>
            <a:off x="-76200" y="152400"/>
            <a:ext cx="2830513" cy="2819400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Cells are the basic building block of life.</a:t>
            </a:r>
          </a:p>
          <a:p>
            <a:pPr algn="ctr" eaLnBrk="1" hangingPunct="1">
              <a:defRPr/>
            </a:pPr>
            <a:r>
              <a:rPr lang="en-US" dirty="0"/>
              <a:t>All living things are made of cells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3640015" y="152400"/>
            <a:ext cx="5486400" cy="19812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Did you know that all cells come from preexisting cells through cell division?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35280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en-US" sz="9600" b="1" dirty="0" smtClean="0"/>
              <a:t>Surrounding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3276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>
                <a:latin typeface="Century Gothic" panose="020B0502020202020204" pitchFamily="34" charset="0"/>
              </a:rPr>
              <a:t>Provides support and protection</a:t>
            </a:r>
          </a:p>
          <a:p>
            <a:pPr eaLnBrk="1" hangingPunct="1"/>
            <a:r>
              <a:rPr lang="en-US" altLang="en-US" sz="4000" b="1" dirty="0" smtClean="0">
                <a:latin typeface="Century Gothic" panose="020B0502020202020204" pitchFamily="34" charset="0"/>
              </a:rPr>
              <a:t>Functions as cell</a:t>
            </a:r>
          </a:p>
          <a:p>
            <a:pPr eaLnBrk="1" hangingPunct="1"/>
            <a:r>
              <a:rPr lang="en-US" altLang="en-US" sz="4000" b="1" dirty="0" smtClean="0">
                <a:latin typeface="Century Gothic" panose="020B0502020202020204" pitchFamily="34" charset="0"/>
              </a:rPr>
              <a:t>Both plant and animal cells</a:t>
            </a:r>
          </a:p>
          <a:p>
            <a:pPr eaLnBrk="1" hangingPunct="1"/>
            <a:r>
              <a:rPr lang="en-US" altLang="en-US" sz="4000" b="1" dirty="0" smtClean="0">
                <a:latin typeface="Century Gothic" panose="020B0502020202020204" pitchFamily="34" charset="0"/>
              </a:rPr>
              <a:t>Think of a school’s doors and intercom system</a:t>
            </a:r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66FF66"/>
                </a:solidFill>
                <a:latin typeface="Century Gothic" panose="020B0502020202020204" pitchFamily="34" charset="0"/>
              </a:rPr>
              <a:t>Cell Membrane</a:t>
            </a:r>
          </a:p>
        </p:txBody>
      </p:sp>
      <p:pic>
        <p:nvPicPr>
          <p:cNvPr id="16390" name="Picture 11" descr="MCj035178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76414"/>
            <a:ext cx="1600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6400800" y="1918739"/>
            <a:ext cx="1066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/>
              <a:t>and</a:t>
            </a:r>
          </a:p>
        </p:txBody>
      </p:sp>
      <p:pic>
        <p:nvPicPr>
          <p:cNvPr id="16392" name="Picture 13" descr="MCj036638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21" y="1918739"/>
            <a:ext cx="1371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4" descr="MCj035237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04800"/>
            <a:ext cx="450460" cy="75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diamond_johnson\AppData\Local\Microsoft\Windows\Temporary Internet Files\Content.IE5\2D259TYF\cell_membrane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2917044" cy="170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iamond_johnson\AppData\Local\Microsoft\Windows\Temporary Internet Files\Content.IE5\2D259TYF\cell_diagram_3_ces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75" y="3733800"/>
            <a:ext cx="355874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7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754868"/>
            <a:ext cx="8839200" cy="3505199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latin typeface="Century Gothic" panose="020B0502020202020204" pitchFamily="34" charset="0"/>
              </a:rPr>
              <a:t>Surrounds cell and gives additional  support and protection.</a:t>
            </a:r>
          </a:p>
          <a:p>
            <a:r>
              <a:rPr lang="en-US" altLang="en-US" sz="3600" b="1" dirty="0" smtClean="0">
                <a:latin typeface="Century Gothic" panose="020B0502020202020204" pitchFamily="34" charset="0"/>
              </a:rPr>
              <a:t>Plant cells only</a:t>
            </a:r>
          </a:p>
          <a:p>
            <a:r>
              <a:rPr lang="en-US" altLang="en-US" sz="3600" b="1" dirty="0" smtClean="0">
                <a:latin typeface="Century Gothic" panose="020B0502020202020204" pitchFamily="34" charset="0"/>
              </a:rPr>
              <a:t>Think of this as the brick and concrete outer walls surrounding the school.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39" y="4260067"/>
            <a:ext cx="295275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" descr="C:\Users\Teacher\AppData\Local\Microsoft\Windows\Temporary Internet Files\Content.IE5\09C6XVFI\MC90043484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4480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3174039" y="5410200"/>
            <a:ext cx="129540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6682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>
                <a:solidFill>
                  <a:srgbClr val="66FF66"/>
                </a:solidFill>
                <a:latin typeface="Century Gothic" panose="020B0502020202020204" pitchFamily="34" charset="0"/>
              </a:rPr>
              <a:t>Cell </a:t>
            </a:r>
            <a:r>
              <a:rPr lang="en-US" altLang="en-US" sz="4800" b="1" dirty="0" smtClean="0">
                <a:solidFill>
                  <a:srgbClr val="66FF66"/>
                </a:solidFill>
                <a:latin typeface="Century Gothic" panose="020B0502020202020204" pitchFamily="34" charset="0"/>
              </a:rPr>
              <a:t>Wall</a:t>
            </a:r>
            <a:endParaRPr lang="en-US" sz="4800" b="1" dirty="0"/>
          </a:p>
        </p:txBody>
      </p:sp>
      <p:pic>
        <p:nvPicPr>
          <p:cNvPr id="4098" name="Picture 2" descr="C:\Users\diamond_johnson\AppData\Local\Microsoft\Windows\Temporary Internet Files\Content.IE5\CALAW5F4\cellwall[1]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19200"/>
            <a:ext cx="1447800" cy="193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057400"/>
            <a:ext cx="7543800" cy="215265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Inside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-29308" y="228600"/>
            <a:ext cx="8991600" cy="47656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smtClean="0">
                <a:latin typeface="Century Gothic" panose="020B0502020202020204" pitchFamily="34" charset="0"/>
              </a:rPr>
              <a:t>Contains </a:t>
            </a:r>
            <a:r>
              <a:rPr lang="en-US" altLang="en-US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DNA</a:t>
            </a:r>
            <a:r>
              <a:rPr lang="en-US" altLang="en-US" sz="3200" b="1" dirty="0" smtClean="0">
                <a:latin typeface="Century Gothic" panose="020B0502020202020204" pitchFamily="34" charset="0"/>
              </a:rPr>
              <a:t>, which makes you unique</a:t>
            </a:r>
          </a:p>
          <a:p>
            <a:pPr eaLnBrk="1" hangingPunct="1"/>
            <a:r>
              <a:rPr lang="en-US" altLang="en-US" sz="3200" b="1" dirty="0" smtClean="0">
                <a:latin typeface="Century Gothic" panose="020B0502020202020204" pitchFamily="34" charset="0"/>
              </a:rPr>
              <a:t>Directs the activity of the cell for example, when it</a:t>
            </a:r>
            <a:r>
              <a:rPr lang="en-US" altLang="en-US" sz="4800" b="1" dirty="0" smtClean="0">
                <a:latin typeface="Century Gothic" panose="020B0502020202020204" pitchFamily="34" charset="0"/>
              </a:rPr>
              <a:t> </a:t>
            </a:r>
            <a:r>
              <a:rPr lang="en-US" altLang="en-US" sz="4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g</a:t>
            </a:r>
            <a:r>
              <a:rPr lang="en-US" altLang="en-US" sz="54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r</a:t>
            </a:r>
            <a:r>
              <a:rPr lang="en-US" altLang="en-US" sz="6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o</a:t>
            </a:r>
            <a:r>
              <a:rPr lang="en-US" altLang="en-US" sz="8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ws</a:t>
            </a:r>
            <a:r>
              <a:rPr lang="en-US" altLang="en-US" sz="4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and  d 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i</a:t>
            </a:r>
            <a:r>
              <a:rPr lang="en-US" altLang="en-US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 v 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i</a:t>
            </a:r>
            <a:r>
              <a:rPr lang="en-US" altLang="en-US" sz="32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 d  e  s </a:t>
            </a:r>
          </a:p>
          <a:p>
            <a:pPr eaLnBrk="1" hangingPunct="1"/>
            <a:r>
              <a:rPr lang="en-US" altLang="en-US" sz="3200" b="1" dirty="0" smtClean="0">
                <a:latin typeface="Century Gothic" panose="020B0502020202020204" pitchFamily="34" charset="0"/>
              </a:rPr>
              <a:t>Both plant and animal cells</a:t>
            </a:r>
          </a:p>
          <a:p>
            <a:pPr eaLnBrk="1" hangingPunct="1"/>
            <a:r>
              <a:rPr lang="en-US" altLang="en-US" sz="3200" b="1" dirty="0" smtClean="0">
                <a:latin typeface="Century Gothic" panose="020B0502020202020204" pitchFamily="34" charset="0"/>
              </a:rPr>
              <a:t>Think of the principal’s office as the nucleus and the student files in the office as DNA</a:t>
            </a:r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723" y="-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Nucleus</a:t>
            </a:r>
          </a:p>
        </p:txBody>
      </p:sp>
      <p:pic>
        <p:nvPicPr>
          <p:cNvPr id="20486" name="Picture 6" descr="MCj008896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61786"/>
            <a:ext cx="1520825" cy="191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diamond_johnson\AppData\Local\Microsoft\Windows\Temporary Internet Files\Content.IE5\29MRP1GA\nucleus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28229"/>
            <a:ext cx="3429000" cy="184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0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19931"/>
            <a:ext cx="8763000" cy="362346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Century Gothic" panose="020B0502020202020204" pitchFamily="34" charset="0"/>
              </a:rPr>
              <a:t>Double layer material surrounding the nucleus and separating it from the cytoplasm.</a:t>
            </a:r>
          </a:p>
          <a:p>
            <a:pPr eaLnBrk="1" hangingPunct="1"/>
            <a:r>
              <a:rPr lang="en-US" altLang="en-US" sz="2800" b="1" dirty="0" smtClean="0">
                <a:latin typeface="Century Gothic" panose="020B0502020202020204" pitchFamily="34" charset="0"/>
              </a:rPr>
              <a:t>Pores on the outside allow material to pass in and out.</a:t>
            </a:r>
          </a:p>
          <a:p>
            <a:pPr eaLnBrk="1" hangingPunct="1"/>
            <a:r>
              <a:rPr lang="en-US" altLang="en-US" sz="2800" b="1" dirty="0" smtClean="0">
                <a:latin typeface="Century Gothic" panose="020B0502020202020204" pitchFamily="34" charset="0"/>
              </a:rPr>
              <a:t>Both plants and animal cells</a:t>
            </a:r>
          </a:p>
          <a:p>
            <a:pPr eaLnBrk="1" hangingPunct="1"/>
            <a:r>
              <a:rPr lang="en-US" altLang="en-US" sz="2800" b="1" dirty="0" smtClean="0">
                <a:latin typeface="Century Gothic" panose="020B0502020202020204" pitchFamily="34" charset="0"/>
              </a:rPr>
              <a:t>Think of the secretary outside the principal’s office that controls who enters the office</a:t>
            </a:r>
            <a:r>
              <a:rPr lang="en-US" altLang="en-US" sz="2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968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Nuclear Membrane</a:t>
            </a:r>
          </a:p>
        </p:txBody>
      </p:sp>
      <p:pic>
        <p:nvPicPr>
          <p:cNvPr id="22534" name="Picture 3" descr="C:\Users\Teacher\AppData\Local\Microsoft\Windows\Temporary Internet Files\Content.IE5\09C6XVFI\MC9002922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241" y="4795838"/>
            <a:ext cx="136842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diamond_johnson\AppData\Local\Microsoft\Windows\Temporary Internet Files\Content.IE5\N6WZ9M8P\nucleu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3143622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0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35168" y="808038"/>
            <a:ext cx="9108831" cy="22399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Brain Break:</a:t>
            </a:r>
            <a:br>
              <a:rPr lang="en-US" alt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is the cell membrane’s function?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609600" y="22098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A) </a:t>
            </a:r>
            <a:r>
              <a:rPr lang="en-US" altLang="en-US" b="1" dirty="0">
                <a:hlinkClick r:id="" action="ppaction://noaction">
                  <a:snd r:embed="rId4" name="chimes.wav"/>
                </a:hlinkClick>
              </a:rPr>
              <a:t>Allows materials to enter/exit cell</a:t>
            </a:r>
            <a:endParaRPr lang="en-US" altLang="en-US" b="1" dirty="0">
              <a:latin typeface="Garamond" panose="02020404030301010803" pitchFamily="18" charset="0"/>
            </a:endParaRPr>
          </a:p>
        </p:txBody>
      </p:sp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609600" y="30480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B) </a:t>
            </a:r>
            <a:r>
              <a:rPr lang="en-US" altLang="en-US" b="1" dirty="0">
                <a:hlinkClick r:id="" action="ppaction://noaction">
                  <a:snd r:embed="rId5" name="bomb.wav"/>
                </a:hlinkClick>
              </a:rPr>
              <a:t>Contains the DNA</a:t>
            </a:r>
            <a:endParaRPr lang="en-US" altLang="en-US" b="1" dirty="0">
              <a:latin typeface="Garamond" panose="02020404030301010803" pitchFamily="18" charset="0"/>
            </a:endParaRPr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533400" y="38862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C000"/>
                </a:solidFill>
              </a:rPr>
              <a:t>C) </a:t>
            </a:r>
            <a:r>
              <a:rPr lang="en-US" altLang="en-US" b="1" dirty="0">
                <a:solidFill>
                  <a:srgbClr val="FFC000"/>
                </a:solidFill>
                <a:hlinkClick r:id="" action="ppaction://noaction">
                  <a:snd r:embed="rId5" name="bomb.wav"/>
                </a:hlinkClick>
              </a:rPr>
              <a:t>Cleans up cell waste</a:t>
            </a:r>
            <a:endParaRPr lang="en-US" altLang="en-US" b="1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pic>
        <p:nvPicPr>
          <p:cNvPr id="24582" name="Picture 7" descr="MCj0441523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844">
            <a:off x="5859463" y="4060825"/>
            <a:ext cx="25146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09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763000" cy="4525963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Century Gothic" panose="020B0502020202020204" pitchFamily="34" charset="0"/>
              </a:rPr>
              <a:t>Jelly-like material that fills the cell</a:t>
            </a:r>
          </a:p>
          <a:p>
            <a:pPr eaLnBrk="1" hangingPunct="1"/>
            <a:r>
              <a:rPr lang="en-US" altLang="en-US" sz="3600" b="1" dirty="0" smtClean="0">
                <a:latin typeface="Century Gothic" panose="020B0502020202020204" pitchFamily="34" charset="0"/>
              </a:rPr>
              <a:t>Contains water and food for cell</a:t>
            </a:r>
          </a:p>
          <a:p>
            <a:pPr eaLnBrk="1" hangingPunct="1"/>
            <a:r>
              <a:rPr lang="en-US" altLang="en-US" sz="3600" b="1" dirty="0" smtClean="0">
                <a:latin typeface="Century Gothic" panose="020B0502020202020204" pitchFamily="34" charset="0"/>
              </a:rPr>
              <a:t>Holds organelles in place</a:t>
            </a:r>
          </a:p>
          <a:p>
            <a:pPr eaLnBrk="1" hangingPunct="1"/>
            <a:r>
              <a:rPr lang="en-US" altLang="en-US" sz="3600" b="1" dirty="0" smtClean="0">
                <a:latin typeface="Century Gothic" panose="020B0502020202020204" pitchFamily="34" charset="0"/>
              </a:rPr>
              <a:t>Both plant and animal cells</a:t>
            </a:r>
          </a:p>
          <a:p>
            <a:pPr eaLnBrk="1" hangingPunct="1"/>
            <a:r>
              <a:rPr lang="en-US" altLang="en-US" sz="3600" b="1" dirty="0" smtClean="0">
                <a:latin typeface="Century Gothic" panose="020B0502020202020204" pitchFamily="34" charset="0"/>
              </a:rPr>
              <a:t>Think of the air that fills up the entire school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 smtClean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444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Cytoplasm</a:t>
            </a:r>
          </a:p>
        </p:txBody>
      </p:sp>
      <p:pic>
        <p:nvPicPr>
          <p:cNvPr id="26630" name="Picture 7" descr="MCFD00037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6963">
            <a:off x="2495008" y="4251624"/>
            <a:ext cx="2029129" cy="1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diamond_johnson\AppData\Local\Microsoft\Windows\Temporary Internet Files\Content.IE5\N6WZ9M8P\cytoplasm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90490"/>
            <a:ext cx="2665075" cy="223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7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795"/>
            <a:ext cx="9144000" cy="373320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b="1" dirty="0" smtClean="0">
                <a:latin typeface="Century Gothic" panose="020B0502020202020204" pitchFamily="34" charset="0"/>
              </a:rPr>
              <a:t>The “</a:t>
            </a:r>
            <a:r>
              <a:rPr lang="en-US" altLang="en-US" sz="28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highway</a:t>
            </a:r>
            <a:r>
              <a:rPr lang="en-US" altLang="en-US" sz="2800" b="1" dirty="0" smtClean="0">
                <a:latin typeface="Century Gothic" panose="020B0502020202020204" pitchFamily="34" charset="0"/>
              </a:rPr>
              <a:t>” of the cell that moves materials around to other parts </a:t>
            </a:r>
          </a:p>
          <a:p>
            <a:pPr eaLnBrk="1" hangingPunct="1"/>
            <a:r>
              <a:rPr lang="en-US" altLang="en-US" sz="2800" b="1" dirty="0" smtClean="0">
                <a:latin typeface="Century Gothic" panose="020B0502020202020204" pitchFamily="34" charset="0"/>
              </a:rPr>
              <a:t>Some parts of the E.R. contain </a:t>
            </a:r>
            <a:r>
              <a:rPr lang="en-US" altLang="en-US" sz="28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ribosomes</a:t>
            </a:r>
            <a:r>
              <a:rPr lang="en-US" altLang="en-US" sz="2800" b="1" dirty="0" smtClean="0">
                <a:latin typeface="Century Gothic" panose="020B0502020202020204" pitchFamily="34" charset="0"/>
              </a:rPr>
              <a:t>, which create proteins</a:t>
            </a:r>
          </a:p>
          <a:p>
            <a:pPr eaLnBrk="1" hangingPunct="1"/>
            <a:r>
              <a:rPr lang="en-US" altLang="en-US" sz="2800" b="1" dirty="0" smtClean="0">
                <a:latin typeface="Century Gothic" panose="020B0502020202020204" pitchFamily="34" charset="0"/>
              </a:rPr>
              <a:t>Both plant and animal cells</a:t>
            </a:r>
          </a:p>
          <a:p>
            <a:pPr eaLnBrk="1" hangingPunct="1"/>
            <a:r>
              <a:rPr lang="en-US" altLang="en-US" sz="2800" b="1" dirty="0" smtClean="0">
                <a:latin typeface="Century Gothic" panose="020B0502020202020204" pitchFamily="34" charset="0"/>
              </a:rPr>
              <a:t>Think of the school hallways where students and teachers transport ideas to other parts of the school</a:t>
            </a:r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53340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Endoplasmic Reticulum (E.R.)</a:t>
            </a:r>
          </a:p>
        </p:txBody>
      </p:sp>
      <p:pic>
        <p:nvPicPr>
          <p:cNvPr id="28679" name="Picture 7" descr="MCj044035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90393"/>
            <a:ext cx="152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5029200" y="4355702"/>
            <a:ext cx="2819400" cy="1816497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/>
              <a:t>If you drive too fast, you’ll end up in the E.R.!</a:t>
            </a:r>
          </a:p>
        </p:txBody>
      </p:sp>
      <p:pic>
        <p:nvPicPr>
          <p:cNvPr id="8195" name="Picture 3" descr="C:\Users\diamond_johnson\AppData\Local\Microsoft\Windows\Temporary Internet Files\Content.IE5\CALAW5F4\Cell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73287"/>
            <a:ext cx="2407742" cy="184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iamond_johnson\AppData\Local\Microsoft\Windows\Temporary Internet Files\Content.IE5\29MRP1GA\cartoon_ambulance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81" y="4373287"/>
            <a:ext cx="1195438" cy="10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-58615" y="944138"/>
            <a:ext cx="8941752" cy="41909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Packages, stores, </a:t>
            </a:r>
            <a:r>
              <a:rPr lang="en-US" altLang="en-US" sz="3600" b="1" dirty="0" smtClean="0">
                <a:latin typeface="Century Gothic" panose="020B0502020202020204" pitchFamily="34" charset="0"/>
              </a:rPr>
              <a:t>and </a:t>
            </a:r>
            <a:r>
              <a:rPr lang="en-US" altLang="en-US" sz="36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secretes</a:t>
            </a:r>
            <a:r>
              <a:rPr lang="en-US" altLang="en-US" sz="3600" b="1" dirty="0" smtClean="0">
                <a:latin typeface="Century Gothic" panose="020B0502020202020204" pitchFamily="34" charset="0"/>
              </a:rPr>
              <a:t> energy for the cell</a:t>
            </a:r>
          </a:p>
          <a:p>
            <a:pPr eaLnBrk="1" hangingPunct="1"/>
            <a:r>
              <a:rPr lang="en-US" altLang="en-US" sz="3600" b="1" dirty="0" smtClean="0">
                <a:latin typeface="Century Gothic" panose="020B0502020202020204" pitchFamily="34" charset="0"/>
              </a:rPr>
              <a:t>Both plant and animal cells</a:t>
            </a:r>
          </a:p>
          <a:p>
            <a:pPr eaLnBrk="1" hangingPunct="1"/>
            <a:r>
              <a:rPr lang="en-US" altLang="en-US" sz="3600" b="1" dirty="0" smtClean="0">
                <a:latin typeface="Century Gothic" panose="020B0502020202020204" pitchFamily="34" charset="0"/>
              </a:rPr>
              <a:t>Think of the lunch faculty who bring cafeteria food into the school, then pack and store it in the kitchen for later use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Golgi Apparatus</a:t>
            </a:r>
          </a:p>
        </p:txBody>
      </p:sp>
      <p:pic>
        <p:nvPicPr>
          <p:cNvPr id="9219" name="Picture 3" descr="C:\Users\diamond_johnson\AppData\Local\Microsoft\Windows\Temporary Internet Files\Content.IE5\29MRP1GA\scatolon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5137"/>
            <a:ext cx="2127250" cy="14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iamond_johnson\AppData\Local\Microsoft\Windows\Temporary Internet Files\Content.IE5\2D259TYF\craft room stor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028" y="1447800"/>
            <a:ext cx="1363143" cy="102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diamond_johnson\AppData\Local\Microsoft\Windows\Temporary Internet Files\Content.IE5\N6WZ9M8P\golgi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2389384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2770401" cy="216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3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Examples of Cells</a:t>
            </a:r>
          </a:p>
        </p:txBody>
      </p:sp>
      <p:pic>
        <p:nvPicPr>
          <p:cNvPr id="5123" name="Picture 9" descr="amoebaproteu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762000"/>
            <a:ext cx="1436688" cy="2298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10" descr="poplarlea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219200"/>
            <a:ext cx="1919288" cy="1893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15" descr="nrn956-i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114800"/>
            <a:ext cx="159702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11" descr="redbloodcell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713288"/>
            <a:ext cx="685800" cy="63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AutoShape 12"/>
          <p:cNvSpPr>
            <a:spLocks noChangeArrowheads="1"/>
          </p:cNvSpPr>
          <p:nvPr/>
        </p:nvSpPr>
        <p:spPr bwMode="auto">
          <a:xfrm>
            <a:off x="2438400" y="1676400"/>
            <a:ext cx="2819400" cy="533400"/>
          </a:xfrm>
          <a:prstGeom prst="wedgeRoundRectCallout">
            <a:avLst>
              <a:gd name="adj1" fmla="val -78435"/>
              <a:gd name="adj2" fmla="val 35417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Amoeba Proteus</a:t>
            </a:r>
          </a:p>
        </p:txBody>
      </p:sp>
      <p:sp>
        <p:nvSpPr>
          <p:cNvPr id="5127" name="AutoShape 13"/>
          <p:cNvSpPr>
            <a:spLocks noChangeArrowheads="1"/>
          </p:cNvSpPr>
          <p:nvPr/>
        </p:nvSpPr>
        <p:spPr bwMode="auto">
          <a:xfrm>
            <a:off x="4495800" y="2438400"/>
            <a:ext cx="1981200" cy="381000"/>
          </a:xfrm>
          <a:prstGeom prst="wedgeRoundRectCallout">
            <a:avLst>
              <a:gd name="adj1" fmla="val 97116"/>
              <a:gd name="adj2" fmla="val -51250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Plant Stem</a:t>
            </a:r>
          </a:p>
        </p:txBody>
      </p:sp>
      <p:sp>
        <p:nvSpPr>
          <p:cNvPr id="5128" name="AutoShape 14"/>
          <p:cNvSpPr>
            <a:spLocks noChangeArrowheads="1"/>
          </p:cNvSpPr>
          <p:nvPr/>
        </p:nvSpPr>
        <p:spPr bwMode="auto">
          <a:xfrm>
            <a:off x="6400800" y="4114800"/>
            <a:ext cx="2362200" cy="457200"/>
          </a:xfrm>
          <a:prstGeom prst="wedgeRoundRectCallout">
            <a:avLst>
              <a:gd name="adj1" fmla="val -34208"/>
              <a:gd name="adj2" fmla="val 209375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Red Blood Cell</a:t>
            </a:r>
          </a:p>
        </p:txBody>
      </p:sp>
      <p:sp>
        <p:nvSpPr>
          <p:cNvPr id="5130" name="AutoShape 16"/>
          <p:cNvSpPr>
            <a:spLocks noChangeArrowheads="1"/>
          </p:cNvSpPr>
          <p:nvPr/>
        </p:nvSpPr>
        <p:spPr bwMode="auto">
          <a:xfrm>
            <a:off x="2286000" y="5029200"/>
            <a:ext cx="1981200" cy="457200"/>
          </a:xfrm>
          <a:prstGeom prst="wedgeRoundRectCallout">
            <a:avLst>
              <a:gd name="adj1" fmla="val -107292"/>
              <a:gd name="adj2" fmla="val 77778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Nerve Cell</a:t>
            </a:r>
          </a:p>
        </p:txBody>
      </p:sp>
      <p:pic>
        <p:nvPicPr>
          <p:cNvPr id="5131" name="Picture 17" descr="bacter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20193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AutoShape 18"/>
          <p:cNvSpPr>
            <a:spLocks noChangeArrowheads="1"/>
          </p:cNvSpPr>
          <p:nvPr/>
        </p:nvSpPr>
        <p:spPr bwMode="auto">
          <a:xfrm>
            <a:off x="1143000" y="3276600"/>
            <a:ext cx="2057400" cy="533400"/>
          </a:xfrm>
          <a:prstGeom prst="wedgeRoundRectCallout">
            <a:avLst>
              <a:gd name="adj1" fmla="val 114736"/>
              <a:gd name="adj2" fmla="val 41963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1"/>
            <a:ext cx="8991600" cy="365759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 smtClean="0">
                <a:latin typeface="Century Gothic" panose="020B0502020202020204" pitchFamily="34" charset="0"/>
              </a:rPr>
              <a:t>Break down food (sugars) and release energy to cell – the “</a:t>
            </a:r>
            <a:r>
              <a:rPr lang="en-US" altLang="en-US" sz="2800" b="1" dirty="0" smtClean="0">
                <a:solidFill>
                  <a:srgbClr val="66FF66"/>
                </a:solidFill>
                <a:latin typeface="Century Gothic" panose="020B0502020202020204" pitchFamily="34" charset="0"/>
              </a:rPr>
              <a:t>Powerhouse</a:t>
            </a:r>
            <a:r>
              <a:rPr lang="en-US" altLang="en-US" sz="2800" b="1" dirty="0" smtClean="0">
                <a:latin typeface="Century Gothic" panose="020B0502020202020204" pitchFamily="34" charset="0"/>
              </a:rPr>
              <a:t>” of the cell – cellular respiration</a:t>
            </a:r>
          </a:p>
          <a:p>
            <a:pPr eaLnBrk="1" hangingPunct="1"/>
            <a:r>
              <a:rPr lang="en-US" altLang="en-US" sz="2800" b="1" dirty="0" smtClean="0">
                <a:latin typeface="Century Gothic" panose="020B0502020202020204" pitchFamily="34" charset="0"/>
              </a:rPr>
              <a:t>Both plant and animal cells</a:t>
            </a:r>
          </a:p>
          <a:p>
            <a:pPr eaLnBrk="1" hangingPunct="1"/>
            <a:r>
              <a:rPr lang="en-US" altLang="en-US" sz="2800" b="1" dirty="0" smtClean="0">
                <a:latin typeface="Century Gothic" panose="020B0502020202020204" pitchFamily="34" charset="0"/>
              </a:rPr>
              <a:t>Think of lunch time at school – food is taken out of packages, cooked, and then provided to students and teachers to power them for the rest of the day</a:t>
            </a: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66FF66"/>
                </a:solidFill>
                <a:latin typeface="Century Gothic" panose="020B0502020202020204" pitchFamily="34" charset="0"/>
              </a:rPr>
              <a:t>Mitochondria</a:t>
            </a:r>
          </a:p>
        </p:txBody>
      </p:sp>
      <p:pic>
        <p:nvPicPr>
          <p:cNvPr id="32774" name="Picture 6" descr="MCj044173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3092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MCj044173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 result for cafeteria cartoon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9037"/>
            <a:ext cx="2887143" cy="225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diamond_johnson\AppData\Local\Microsoft\Windows\Temporary Internet Files\Content.IE5\2D259TYF\1341_06_4_web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15" y="3889037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iamond_johnson\AppData\Local\Microsoft\Windows\Temporary Internet Files\Content.IE5\N6WZ9M8P\primary-power-manager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3785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diamond_johnson\AppData\Local\Microsoft\Windows\Temporary Internet Files\Content.IE5\2D259TYF\22489-004-EE9DC4F5[1]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1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23996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Brain Break: </a:t>
            </a:r>
            <a:r>
              <a:rPr lang="en-US" altLang="en-US" sz="4000" dirty="0" smtClean="0">
                <a:solidFill>
                  <a:srgbClr val="66FF66"/>
                </a:solidFill>
                <a:latin typeface="Century Gothic" panose="020B0502020202020204" pitchFamily="34" charset="0"/>
              </a:rPr>
              <a:t/>
            </a:r>
            <a:br>
              <a:rPr lang="en-US" altLang="en-US" sz="4000" dirty="0" smtClean="0">
                <a:solidFill>
                  <a:srgbClr val="66FF66"/>
                </a:solidFill>
                <a:latin typeface="Century Gothic" panose="020B0502020202020204" pitchFamily="34" charset="0"/>
              </a:rPr>
            </a:br>
            <a:r>
              <a:rPr lang="en-US" altLang="en-US" sz="4000" dirty="0" smtClean="0">
                <a:solidFill>
                  <a:srgbClr val="66FF66"/>
                </a:solidFill>
                <a:latin typeface="Century Gothic" panose="020B0502020202020204" pitchFamily="34" charset="0"/>
              </a:rPr>
              <a:t>Which organelle is the highway of the cell?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endParaRPr lang="en-US" altLang="en-US" sz="4000" dirty="0" smtClean="0"/>
          </a:p>
        </p:txBody>
      </p:sp>
      <p:sp>
        <p:nvSpPr>
          <p:cNvPr id="34819" name="TextBox 9"/>
          <p:cNvSpPr txBox="1">
            <a:spLocks noChangeArrowheads="1"/>
          </p:cNvSpPr>
          <p:nvPr/>
        </p:nvSpPr>
        <p:spPr bwMode="auto">
          <a:xfrm>
            <a:off x="609600" y="2209800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A) </a:t>
            </a:r>
            <a:r>
              <a:rPr lang="en-US" altLang="en-US" sz="3600" b="1" dirty="0">
                <a:hlinkClick r:id="" action="ppaction://noaction">
                  <a:snd r:embed="rId4" name="bomb.wav"/>
                </a:hlinkClick>
              </a:rPr>
              <a:t>Mitochondria</a:t>
            </a:r>
            <a:endParaRPr lang="en-US" altLang="en-US" sz="3600" b="1" dirty="0">
              <a:latin typeface="Garamond" panose="02020404030301010803" pitchFamily="18" charset="0"/>
            </a:endParaRPr>
          </a:p>
        </p:txBody>
      </p:sp>
      <p:sp>
        <p:nvSpPr>
          <p:cNvPr id="34820" name="TextBox 9"/>
          <p:cNvSpPr txBox="1">
            <a:spLocks noChangeArrowheads="1"/>
          </p:cNvSpPr>
          <p:nvPr/>
        </p:nvSpPr>
        <p:spPr bwMode="auto">
          <a:xfrm>
            <a:off x="609600" y="3048000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B) </a:t>
            </a:r>
            <a:r>
              <a:rPr lang="en-US" altLang="en-US" sz="3600" b="1" dirty="0">
                <a:hlinkClick r:id="" action="ppaction://noaction">
                  <a:snd r:embed="rId4" name="bomb.wav"/>
                </a:hlinkClick>
              </a:rPr>
              <a:t>Nucleus</a:t>
            </a:r>
            <a:r>
              <a:rPr lang="en-US" altLang="en-US" sz="3600" b="1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4821" name="TextBox 9"/>
          <p:cNvSpPr txBox="1">
            <a:spLocks noChangeArrowheads="1"/>
          </p:cNvSpPr>
          <p:nvPr/>
        </p:nvSpPr>
        <p:spPr bwMode="auto">
          <a:xfrm>
            <a:off x="533400" y="3886200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C) </a:t>
            </a:r>
            <a:r>
              <a:rPr lang="en-US" altLang="en-US" sz="3600" b="1" dirty="0">
                <a:hlinkClick r:id="" action="ppaction://noaction">
                  <a:snd r:embed="rId5" name="chimes.wav"/>
                </a:hlinkClick>
              </a:rPr>
              <a:t>Endoplasmic Reticulum (E.R.)</a:t>
            </a:r>
            <a:r>
              <a:rPr lang="en-US" altLang="en-US" sz="3600" b="1" dirty="0">
                <a:latin typeface="Garamond" panose="02020404030301010803" pitchFamily="18" charset="0"/>
                <a:hlinkClick r:id="" action="ppaction://noaction">
                  <a:snd r:embed="rId5" name="chimes.wav"/>
                </a:hlinkClick>
              </a:rPr>
              <a:t> </a:t>
            </a:r>
            <a:endParaRPr lang="en-US" altLang="en-US" sz="3600" b="1" dirty="0">
              <a:latin typeface="Garamond" panose="02020404030301010803" pitchFamily="18" charset="0"/>
            </a:endParaRPr>
          </a:p>
        </p:txBody>
      </p:sp>
      <p:pic>
        <p:nvPicPr>
          <p:cNvPr id="58378" name="Picture 10" descr="MCj0440351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13275"/>
            <a:ext cx="34290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-94488" y="228600"/>
            <a:ext cx="9144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smtClean="0">
                <a:latin typeface="Century Gothic" panose="020B0502020202020204" pitchFamily="34" charset="0"/>
              </a:rPr>
              <a:t>Clean up the cell waste products (</a:t>
            </a:r>
            <a:r>
              <a:rPr lang="en-US" altLang="en-US" sz="3200" b="1" u="sng" dirty="0" smtClean="0">
                <a:solidFill>
                  <a:srgbClr val="66FF66"/>
                </a:solidFill>
                <a:latin typeface="Century Gothic" panose="020B0502020202020204" pitchFamily="34" charset="0"/>
              </a:rPr>
              <a:t>Ly</a:t>
            </a:r>
            <a:r>
              <a:rPr lang="en-US" altLang="en-US" sz="3200" b="1" dirty="0" smtClean="0">
                <a:solidFill>
                  <a:srgbClr val="66FF66"/>
                </a:solidFill>
                <a:latin typeface="Century Gothic" panose="020B0502020202020204" pitchFamily="34" charset="0"/>
              </a:rPr>
              <a:t>sosomes clean just like </a:t>
            </a:r>
            <a:r>
              <a:rPr lang="en-US" altLang="en-US" sz="3200" b="1" u="sng" dirty="0" smtClean="0">
                <a:solidFill>
                  <a:srgbClr val="66FF66"/>
                </a:solidFill>
                <a:latin typeface="Century Gothic" panose="020B0502020202020204" pitchFamily="34" charset="0"/>
              </a:rPr>
              <a:t>Ly</a:t>
            </a:r>
            <a:r>
              <a:rPr lang="en-US" altLang="en-US" sz="3200" b="1" dirty="0" smtClean="0">
                <a:solidFill>
                  <a:srgbClr val="66FF66"/>
                </a:solidFill>
                <a:latin typeface="Century Gothic" panose="020B0502020202020204" pitchFamily="34" charset="0"/>
              </a:rPr>
              <a:t>sol!</a:t>
            </a:r>
            <a:r>
              <a:rPr lang="en-US" altLang="en-US" sz="3200" b="1" dirty="0" smtClean="0">
                <a:latin typeface="Century Gothic" panose="020B0502020202020204" pitchFamily="34" charset="0"/>
              </a:rPr>
              <a:t>)</a:t>
            </a:r>
          </a:p>
          <a:p>
            <a:pPr eaLnBrk="1" hangingPunct="1"/>
            <a:r>
              <a:rPr lang="en-US" altLang="en-US" sz="3200" b="1" dirty="0" smtClean="0">
                <a:latin typeface="Century Gothic" panose="020B0502020202020204" pitchFamily="34" charset="0"/>
              </a:rPr>
              <a:t>Both plant and animal cells</a:t>
            </a:r>
          </a:p>
          <a:p>
            <a:pPr eaLnBrk="1" hangingPunct="1"/>
            <a:r>
              <a:rPr lang="en-US" altLang="en-US" sz="3200" b="1" dirty="0" smtClean="0">
                <a:latin typeface="Century Gothic" panose="020B0502020202020204" pitchFamily="34" charset="0"/>
              </a:rPr>
              <a:t>Think of the janitors who clean up any waste in the school at the end of the day</a:t>
            </a:r>
          </a:p>
        </p:txBody>
      </p:sp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85" y="-7620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66FF66"/>
                </a:solidFill>
                <a:latin typeface="Century Gothic" panose="020B0502020202020204" pitchFamily="34" charset="0"/>
              </a:rPr>
              <a:t>Lysosomes</a:t>
            </a:r>
          </a:p>
        </p:txBody>
      </p:sp>
      <p:pic>
        <p:nvPicPr>
          <p:cNvPr id="36870" name="Picture 13" descr="REC75352-2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1568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Users\diamond_johnson\AppData\Local\Microsoft\Windows\Temporary Internet Files\Content.IE5\29MRP1GA\ch1_lysosom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069122" cy="148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diamond_johnson\AppData\Local\Microsoft\Windows\Temporary Internet Files\Content.IE5\CALAW5F4\Figure_03_03_0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3316224" cy="193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89154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smtClean="0">
                <a:latin typeface="Century Gothic" panose="020B0502020202020204" pitchFamily="34" charset="0"/>
              </a:rPr>
              <a:t>Builds the proteins needed inside and outside the cell</a:t>
            </a:r>
          </a:p>
          <a:p>
            <a:pPr eaLnBrk="1" hangingPunct="1"/>
            <a:r>
              <a:rPr lang="en-US" altLang="en-US" sz="3200" b="1" dirty="0" smtClean="0">
                <a:latin typeface="Century Gothic" panose="020B0502020202020204" pitchFamily="34" charset="0"/>
              </a:rPr>
              <a:t>Free inside cytoplasm and attached to E.R.</a:t>
            </a:r>
          </a:p>
          <a:p>
            <a:pPr eaLnBrk="1" hangingPunct="1"/>
            <a:r>
              <a:rPr lang="en-US" altLang="en-US" sz="3200" b="1" dirty="0" smtClean="0">
                <a:latin typeface="Century Gothic" panose="020B0502020202020204" pitchFamily="34" charset="0"/>
              </a:rPr>
              <a:t>Both plant and animal cells</a:t>
            </a:r>
          </a:p>
          <a:p>
            <a:pPr eaLnBrk="1" hangingPunct="1"/>
            <a:r>
              <a:rPr lang="en-US" altLang="en-US" sz="3200" b="1" dirty="0" smtClean="0">
                <a:latin typeface="Century Gothic" panose="020B0502020202020204" pitchFamily="34" charset="0"/>
              </a:rPr>
              <a:t>Think of the construction men who build the school and make any necessary repairs to keep it going.</a:t>
            </a:r>
          </a:p>
        </p:txBody>
      </p:sp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15240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en-US" sz="5400" b="1" dirty="0" smtClean="0">
                <a:solidFill>
                  <a:srgbClr val="66FF66"/>
                </a:solidFill>
                <a:latin typeface="Century Gothic" panose="020B0502020202020204" pitchFamily="34" charset="0"/>
              </a:rPr>
              <a:t>Ribosomes</a:t>
            </a:r>
          </a:p>
        </p:txBody>
      </p:sp>
      <p:pic>
        <p:nvPicPr>
          <p:cNvPr id="38918" name="Picture 2" descr="C:\Users\Teacher\AppData\Local\Microsoft\Windows\Temporary Internet Files\Content.IE5\09C6XVFI\MC90043393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920" y="4724400"/>
            <a:ext cx="1339980" cy="133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diamond_johnson\AppData\Local\Microsoft\Windows\Temporary Internet Files\Content.IE5\2D259TYF\Cell%20s1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687" y="23446"/>
            <a:ext cx="1424126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diamond_johnson\AppData\Local\Microsoft\Windows\Temporary Internet Files\Content.IE5\29MRP1GA\400px-Cell_parts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75" y="4322038"/>
            <a:ext cx="325023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418306"/>
            <a:ext cx="9144000" cy="4525963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Century Gothic" panose="020B0502020202020204" pitchFamily="34" charset="0"/>
              </a:rPr>
              <a:t>Makes sugars and starches during photosynthesis for energy</a:t>
            </a:r>
          </a:p>
          <a:p>
            <a:pPr eaLnBrk="1" hangingPunct="1"/>
            <a:r>
              <a:rPr lang="en-US" altLang="en-US" sz="3600" b="1" dirty="0" smtClean="0">
                <a:latin typeface="Century Gothic" panose="020B0502020202020204" pitchFamily="34" charset="0"/>
              </a:rPr>
              <a:t>Food producers in plant cell</a:t>
            </a:r>
          </a:p>
          <a:p>
            <a:pPr eaLnBrk="1" hangingPunct="1"/>
            <a:r>
              <a:rPr lang="en-US" altLang="en-US" sz="3600" b="1" dirty="0" smtClean="0">
                <a:latin typeface="Century Gothic" panose="020B0502020202020204" pitchFamily="34" charset="0"/>
              </a:rPr>
              <a:t>Green chlorophyll inside chloroplasts assist with the process</a:t>
            </a:r>
          </a:p>
          <a:p>
            <a:pPr eaLnBrk="1" hangingPunct="1"/>
            <a:endParaRPr lang="en-US" alt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829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>
                <a:solidFill>
                  <a:srgbClr val="66FF66"/>
                </a:solidFill>
                <a:latin typeface="Century Gothic" panose="020B0502020202020204" pitchFamily="34" charset="0"/>
              </a:rPr>
              <a:t>Chloroplast</a:t>
            </a:r>
          </a:p>
        </p:txBody>
      </p:sp>
      <p:pic>
        <p:nvPicPr>
          <p:cNvPr id="13315" name="Picture 3" descr="C:\Users\diamond_johnson\AppData\Local\Microsoft\Windows\Temporary Internet Files\Content.IE5\CALAW5F4\clip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7956"/>
            <a:ext cx="1952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diamond_johnson\AppData\Local\Microsoft\Windows\Temporary Internet Files\Content.IE5\N6WZ9M8P\Figure_03_03_09-e142713090714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36521"/>
            <a:ext cx="3733799" cy="25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8686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Vacuoles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Stores water, food and wastes and other materials. </a:t>
            </a:r>
            <a:endParaRPr lang="en-US" dirty="0"/>
          </a:p>
        </p:txBody>
      </p:sp>
      <p:pic>
        <p:nvPicPr>
          <p:cNvPr id="14341" name="Picture 5" descr="C:\Users\diamond_johnson\AppData\Local\Microsoft\Windows\Temporary Internet Files\Content.IE5\CALAW5F4\pantry_Ful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62077"/>
            <a:ext cx="3167062" cy="39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diamond_johnson\AppData\Local\Microsoft\Windows\Temporary Internet Files\Content.IE5\N6WZ9M8P\800px-Biological_cell_vacuole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198076"/>
            <a:ext cx="6500187" cy="39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239962"/>
          </a:xfrm>
        </p:spPr>
        <p:txBody>
          <a:bodyPr/>
          <a:lstStyle/>
          <a:p>
            <a:pPr eaLnBrk="1" hangingPunct="1"/>
            <a:r>
              <a:rPr lang="en-US" altLang="en-US" smtClean="0"/>
              <a:t>Brain Break:</a:t>
            </a:r>
            <a:br>
              <a:rPr lang="en-US" altLang="en-US" smtClean="0"/>
            </a:br>
            <a:r>
              <a:rPr lang="en-US" altLang="en-US" sz="4000" smtClean="0">
                <a:solidFill>
                  <a:srgbClr val="66FF66"/>
                </a:solidFill>
                <a:latin typeface="Century Gothic" panose="020B0502020202020204" pitchFamily="34" charset="0"/>
              </a:rPr>
              <a:t>Which organelle is the “powerhouse”?</a:t>
            </a:r>
            <a:endParaRPr lang="en-US" altLang="en-US" sz="4000" smtClean="0"/>
          </a:p>
        </p:txBody>
      </p:sp>
      <p:sp>
        <p:nvSpPr>
          <p:cNvPr id="43011" name="TextBox 9"/>
          <p:cNvSpPr txBox="1">
            <a:spLocks noChangeArrowheads="1"/>
          </p:cNvSpPr>
          <p:nvPr/>
        </p:nvSpPr>
        <p:spPr bwMode="auto">
          <a:xfrm>
            <a:off x="623888" y="2789238"/>
            <a:ext cx="800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A) </a:t>
            </a:r>
            <a:r>
              <a:rPr lang="en-US" altLang="en-US" b="1" dirty="0">
                <a:hlinkClick r:id="" action="ppaction://noaction">
                  <a:snd r:embed="rId4" name="bomb.wav"/>
                </a:hlinkClick>
              </a:rPr>
              <a:t>Lysosomes</a:t>
            </a:r>
            <a:endParaRPr lang="en-US" altLang="en-US" b="1" dirty="0">
              <a:latin typeface="Garamond" panose="02020404030301010803" pitchFamily="18" charset="0"/>
            </a:endParaRPr>
          </a:p>
        </p:txBody>
      </p:sp>
      <p:sp>
        <p:nvSpPr>
          <p:cNvPr id="43012" name="TextBox 9"/>
          <p:cNvSpPr txBox="1">
            <a:spLocks noChangeArrowheads="1"/>
          </p:cNvSpPr>
          <p:nvPr/>
        </p:nvSpPr>
        <p:spPr bwMode="auto">
          <a:xfrm>
            <a:off x="539750" y="3621088"/>
            <a:ext cx="800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B) </a:t>
            </a:r>
            <a:r>
              <a:rPr lang="en-US" altLang="en-US" b="1" dirty="0">
                <a:hlinkClick r:id="" action="ppaction://noaction">
                  <a:snd r:embed="rId5" name="chimes.wav"/>
                </a:hlinkClick>
              </a:rPr>
              <a:t>Mitochondria</a:t>
            </a:r>
            <a:endParaRPr lang="en-US" altLang="en-US" b="1" dirty="0">
              <a:latin typeface="Garamond" panose="02020404030301010803" pitchFamily="18" charset="0"/>
            </a:endParaRPr>
          </a:p>
        </p:txBody>
      </p:sp>
      <p:sp>
        <p:nvSpPr>
          <p:cNvPr id="43013" name="TextBox 9"/>
          <p:cNvSpPr txBox="1">
            <a:spLocks noChangeArrowheads="1"/>
          </p:cNvSpPr>
          <p:nvPr/>
        </p:nvSpPr>
        <p:spPr bwMode="auto">
          <a:xfrm>
            <a:off x="506413" y="4465638"/>
            <a:ext cx="800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C) </a:t>
            </a:r>
            <a:r>
              <a:rPr lang="en-US" altLang="en-US" b="1" dirty="0">
                <a:hlinkClick r:id="" action="ppaction://noaction">
                  <a:snd r:embed="rId4" name="bomb.wav"/>
                </a:hlinkClick>
              </a:rPr>
              <a:t>Golgi Apparatus</a:t>
            </a:r>
            <a:endParaRPr lang="en-US" altLang="en-US" b="1" dirty="0">
              <a:latin typeface="Garamond" panose="02020404030301010803" pitchFamily="18" charset="0"/>
            </a:endParaRPr>
          </a:p>
        </p:txBody>
      </p:sp>
      <p:pic>
        <p:nvPicPr>
          <p:cNvPr id="43014" name="Picture 7" descr="MCj0441735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09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Nucleolus</a:t>
            </a:r>
            <a:br>
              <a:rPr lang="en-US" dirty="0" smtClean="0"/>
            </a:br>
            <a:r>
              <a:rPr lang="en-US" dirty="0" smtClean="0"/>
              <a:t>Produces ribosomes!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88465"/>
            <a:ext cx="44005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8229600" cy="1143000"/>
          </a:xfrm>
        </p:spPr>
        <p:txBody>
          <a:bodyPr/>
          <a:lstStyle/>
          <a:p>
            <a:r>
              <a:rPr lang="en-US" dirty="0" smtClean="0"/>
              <a:t>Chromatin </a:t>
            </a:r>
            <a:br>
              <a:rPr lang="en-US" dirty="0" smtClean="0"/>
            </a:br>
            <a:r>
              <a:rPr lang="en-US" dirty="0" smtClean="0"/>
              <a:t>Tiny strands inside the nucleus that have instructions for directing cells.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2" y="3657600"/>
            <a:ext cx="49053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 smtClean="0"/>
              <a:t>Prokaryotic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en-US" sz="4000" dirty="0" smtClean="0"/>
              <a:t>Eukaryotic</a:t>
            </a:r>
          </a:p>
        </p:txBody>
      </p:sp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Two Types of Cells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2286000"/>
            <a:ext cx="0" cy="42672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8322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Prokaryotic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8904" y="808037"/>
            <a:ext cx="5763296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/>
              <a:t>Do not have structures surrounded by membranes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/>
              <a:t>Few internal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400" b="1" dirty="0" smtClean="0"/>
              <a:t>One-celled organisms, ex Bacteria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  <p:pic>
        <p:nvPicPr>
          <p:cNvPr id="7172" name="Picture 4" descr="prokaryo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3540" y="506088"/>
            <a:ext cx="3607121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81000" y="6400800"/>
            <a:ext cx="655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i="1"/>
              <a:t>http://library.thinkquest.org/C004535/prokaryotic_cells.html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977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Eukaryotic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8077200" cy="12192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sz="4000" b="1" dirty="0" smtClean="0"/>
              <a:t>Contain </a:t>
            </a:r>
            <a:r>
              <a:rPr lang="en-US" altLang="en-US" sz="4000" b="1" i="1" u="sng" dirty="0" smtClean="0"/>
              <a:t>organelles</a:t>
            </a:r>
            <a:r>
              <a:rPr lang="en-US" altLang="en-US" sz="4000" b="1" dirty="0" smtClean="0"/>
              <a:t> surrounded by membranes</a:t>
            </a:r>
          </a:p>
          <a:p>
            <a:pPr eaLnBrk="1" hangingPunct="1"/>
            <a:r>
              <a:rPr lang="en-US" altLang="en-US" sz="4000" b="1" dirty="0" smtClean="0"/>
              <a:t>Most living organisms</a:t>
            </a:r>
          </a:p>
          <a:p>
            <a:pPr eaLnBrk="1" hangingPunct="1"/>
            <a:r>
              <a:rPr lang="en-US" altLang="en-US" sz="4000" b="1" dirty="0" smtClean="0"/>
              <a:t>Multi-cellular</a:t>
            </a:r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8196" name="Picture 13" descr="eukaryote_anim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07" y="1600200"/>
            <a:ext cx="262318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14" descr="eukaryote_plan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472384"/>
            <a:ext cx="3155324" cy="23856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Text Box 15"/>
          <p:cNvSpPr txBox="1">
            <a:spLocks noChangeArrowheads="1"/>
          </p:cNvSpPr>
          <p:nvPr/>
        </p:nvSpPr>
        <p:spPr bwMode="auto">
          <a:xfrm>
            <a:off x="282262" y="4029234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Plant</a:t>
            </a:r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5877935" y="4032356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Animal</a:t>
            </a:r>
          </a:p>
        </p:txBody>
      </p:sp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304800" y="6172200"/>
            <a:ext cx="617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40382"/>
            <a:ext cx="9125234" cy="994172"/>
          </a:xfrm>
        </p:spPr>
        <p:txBody>
          <a:bodyPr>
            <a:normAutofit fontScale="90000"/>
          </a:bodyPr>
          <a:lstStyle/>
          <a:p>
            <a:pPr algn="l"/>
            <a:r>
              <a:rPr lang="en-US" sz="6675" dirty="0"/>
              <a:t>Do Now: </a:t>
            </a:r>
            <a:br>
              <a:rPr lang="en-US" sz="6675" dirty="0"/>
            </a:br>
            <a:r>
              <a:rPr lang="en-US" sz="6675" dirty="0"/>
              <a:t>1. </a:t>
            </a:r>
            <a:r>
              <a:rPr lang="en-US" sz="6675" dirty="0" smtClean="0"/>
              <a:t>Pick up a plant and animal cell worksheet. </a:t>
            </a:r>
            <a:br>
              <a:rPr lang="en-US" sz="6675" dirty="0" smtClean="0"/>
            </a:br>
            <a:r>
              <a:rPr lang="en-US" sz="6675" dirty="0" smtClean="0"/>
              <a:t>2. Color the worksheet (make each part a different color)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imal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3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amond_johnson\AppData\Local\Microsoft\Windows\Temporary Internet Files\Content.IE5\CALAW5F4\plant3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169"/>
            <a:ext cx="7315200" cy="58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3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990600"/>
            <a:ext cx="8915400" cy="2152650"/>
          </a:xfrm>
        </p:spPr>
        <p:txBody>
          <a:bodyPr/>
          <a:lstStyle/>
          <a:p>
            <a:pPr eaLnBrk="1" hangingPunct="1"/>
            <a:r>
              <a:rPr lang="en-US" altLang="en-US" sz="7200" b="1" dirty="0" smtClean="0"/>
              <a:t>Let’s look at the structure of the cell -</a:t>
            </a:r>
          </a:p>
        </p:txBody>
      </p:sp>
      <p:sp>
        <p:nvSpPr>
          <p:cNvPr id="14339" name="Subtitle 4"/>
          <p:cNvSpPr>
            <a:spLocks noGrp="1"/>
          </p:cNvSpPr>
          <p:nvPr>
            <p:ph type="subTitle" idx="1"/>
          </p:nvPr>
        </p:nvSpPr>
        <p:spPr>
          <a:xfrm>
            <a:off x="2133600" y="2971800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rgbClr val="FFC000"/>
                </a:solidFill>
              </a:rPr>
              <a:t>How do you think the structure of the cell relates to a school?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18472</TotalTime>
  <Words>629</Words>
  <Application>Microsoft Office PowerPoint</Application>
  <PresentationFormat>On-screen Show (4:3)</PresentationFormat>
  <Paragraphs>108</Paragraphs>
  <Slides>28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Elemental</vt:lpstr>
      <vt:lpstr>Cells, Cells, Cells</vt:lpstr>
      <vt:lpstr>Examples of Cells</vt:lpstr>
      <vt:lpstr>Two Types of Cells</vt:lpstr>
      <vt:lpstr>Prokaryotic</vt:lpstr>
      <vt:lpstr>Eukaryotic</vt:lpstr>
      <vt:lpstr>Do Now:  1. Pick up a plant and animal cell worksheet.  2. Color the worksheet (make each part a different color)  </vt:lpstr>
      <vt:lpstr>PowerPoint Presentation</vt:lpstr>
      <vt:lpstr>PowerPoint Presentation</vt:lpstr>
      <vt:lpstr>Let’s look at the structure of the cell -</vt:lpstr>
      <vt:lpstr>Surrounding the Cell</vt:lpstr>
      <vt:lpstr>Cell Membrane</vt:lpstr>
      <vt:lpstr>PowerPoint Presentation</vt:lpstr>
      <vt:lpstr>Inside the Cell</vt:lpstr>
      <vt:lpstr>Nucleus</vt:lpstr>
      <vt:lpstr>Nuclear Membrane</vt:lpstr>
      <vt:lpstr>Brain Break: What is the cell membrane’s function? </vt:lpstr>
      <vt:lpstr>Cytoplasm</vt:lpstr>
      <vt:lpstr>Endoplasmic Reticulum (E.R.)</vt:lpstr>
      <vt:lpstr>Golgi Apparatus</vt:lpstr>
      <vt:lpstr>Mitochondria</vt:lpstr>
      <vt:lpstr>Brain Break:  Which organelle is the highway of the cell? </vt:lpstr>
      <vt:lpstr>Lysosomes</vt:lpstr>
      <vt:lpstr>Ribosomes</vt:lpstr>
      <vt:lpstr>Chloroplast</vt:lpstr>
      <vt:lpstr>Vacuoles Stores water, food and wastes and other materials. </vt:lpstr>
      <vt:lpstr>Brain Break: Which organelle is the “powerhouse”?</vt:lpstr>
      <vt:lpstr>Nucleolus Produces ribosomes! </vt:lpstr>
      <vt:lpstr>Chromatin  Tiny strands inside the nucleus that have instructions for directing cells.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 &amp; Function</dc:title>
  <dc:creator>Mary Poarch</dc:creator>
  <cp:lastModifiedBy>Diamond Sanford</cp:lastModifiedBy>
  <cp:revision>126</cp:revision>
  <dcterms:created xsi:type="dcterms:W3CDTF">2003-04-25T02:38:52Z</dcterms:created>
  <dcterms:modified xsi:type="dcterms:W3CDTF">2016-11-18T18:14:22Z</dcterms:modified>
</cp:coreProperties>
</file>