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5" r:id="rId9"/>
    <p:sldId id="280" r:id="rId10"/>
    <p:sldId id="286" r:id="rId11"/>
    <p:sldId id="281" r:id="rId12"/>
    <p:sldId id="287" r:id="rId13"/>
    <p:sldId id="282" r:id="rId14"/>
    <p:sldId id="288" r:id="rId15"/>
    <p:sldId id="283" r:id="rId16"/>
    <p:sldId id="289" r:id="rId17"/>
    <p:sldId id="284" r:id="rId18"/>
    <p:sldId id="290" r:id="rId19"/>
    <p:sldId id="291" r:id="rId20"/>
    <p:sldId id="267" r:id="rId21"/>
    <p:sldId id="268" r:id="rId22"/>
    <p:sldId id="269" r:id="rId23"/>
    <p:sldId id="270" r:id="rId24"/>
    <p:sldId id="271" r:id="rId25"/>
    <p:sldId id="272" r:id="rId26"/>
    <p:sldId id="256" r:id="rId27"/>
    <p:sldId id="258" r:id="rId28"/>
    <p:sldId id="259" r:id="rId29"/>
    <p:sldId id="260" r:id="rId30"/>
    <p:sldId id="261" r:id="rId31"/>
    <p:sldId id="262" r:id="rId32"/>
    <p:sldId id="263" r:id="rId33"/>
    <p:sldId id="265" r:id="rId34"/>
    <p:sldId id="266" r:id="rId35"/>
    <p:sldId id="26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5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5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4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8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9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8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9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5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7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9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CE6A-2B8E-4942-AA90-8BFEEE1C000C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CA59-3C50-48D0-8375-A74662831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0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61585" cy="1404938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altLang="en-US" b="1" dirty="0">
                <a:ea typeface="ＭＳ Ｐゴシック" charset="-128"/>
              </a:rPr>
              <a:t>Do Now: </a:t>
            </a:r>
            <a:r>
              <a:rPr lang="en-US" altLang="en-US" b="1" dirty="0" smtClean="0">
                <a:ea typeface="ＭＳ Ｐゴシック" charset="-128"/>
              </a:rPr>
              <a:t>3/31</a:t>
            </a:r>
            <a:r>
              <a:rPr lang="en-US" altLang="en-US" b="1" dirty="0">
                <a:ea typeface="ＭＳ Ｐゴシック" charset="-128"/>
              </a:rPr>
              <a:t/>
            </a:r>
            <a:br>
              <a:rPr lang="en-US" altLang="en-US" b="1" dirty="0">
                <a:ea typeface="ＭＳ Ｐゴシック" charset="-128"/>
              </a:rPr>
            </a:br>
            <a:r>
              <a:rPr lang="en-US" altLang="en-US" sz="4900" b="1" dirty="0">
                <a:solidFill>
                  <a:srgbClr val="C00000"/>
                </a:solidFill>
                <a:ea typeface="ＭＳ Ｐゴシック" charset="-128"/>
              </a:rPr>
              <a:t>1. </a:t>
            </a:r>
            <a:r>
              <a:rPr lang="en-US" altLang="en-US" sz="4900" b="1" dirty="0" smtClean="0">
                <a:solidFill>
                  <a:srgbClr val="C00000"/>
                </a:solidFill>
                <a:ea typeface="ＭＳ Ｐゴシック" charset="-128"/>
              </a:rPr>
              <a:t>Share a half sheet of paper with your neighbor </a:t>
            </a:r>
            <a:br>
              <a:rPr lang="en-US" altLang="en-US" sz="4900" b="1" dirty="0" smtClean="0">
                <a:solidFill>
                  <a:srgbClr val="C00000"/>
                </a:solidFill>
                <a:ea typeface="ＭＳ Ｐゴシック" charset="-128"/>
              </a:rPr>
            </a:br>
            <a:r>
              <a:rPr lang="en-US" altLang="en-US" sz="4900" b="1" dirty="0" smtClean="0">
                <a:solidFill>
                  <a:srgbClr val="C00000"/>
                </a:solidFill>
                <a:ea typeface="ＭＳ Ｐゴシック" charset="-128"/>
              </a:rPr>
              <a:t>2. Write your name at the top</a:t>
            </a:r>
            <a:br>
              <a:rPr lang="en-US" altLang="en-US" sz="4900" b="1" dirty="0" smtClean="0">
                <a:solidFill>
                  <a:srgbClr val="C00000"/>
                </a:solidFill>
                <a:ea typeface="ＭＳ Ｐゴシック" charset="-128"/>
              </a:rPr>
            </a:br>
            <a:r>
              <a:rPr lang="en-US" altLang="en-US" sz="4900" b="1" dirty="0" smtClean="0">
                <a:solidFill>
                  <a:srgbClr val="C00000"/>
                </a:solidFill>
                <a:ea typeface="ＭＳ Ｐゴシック" charset="-128"/>
              </a:rPr>
              <a:t>3. Number 1-5</a:t>
            </a:r>
            <a:r>
              <a:rPr lang="en-US" altLang="en-US" sz="320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20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3200" b="1" dirty="0">
                <a:solidFill>
                  <a:srgbClr val="FF0000"/>
                </a:solidFill>
                <a:ea typeface="ＭＳ Ｐゴシック" charset="-128"/>
              </a:rPr>
              <a:t/>
            </a:r>
            <a:br>
              <a:rPr lang="en-US" altLang="en-US" sz="3200" b="1" dirty="0">
                <a:solidFill>
                  <a:srgbClr val="FF0000"/>
                </a:solidFill>
                <a:ea typeface="ＭＳ Ｐゴシック" charset="-128"/>
              </a:rPr>
            </a:br>
            <a:r>
              <a:rPr lang="en-US" altLang="en-US" sz="2700" b="1" dirty="0">
                <a:ea typeface="ＭＳ Ｐゴシック" charset="-128"/>
              </a:rPr>
              <a:t/>
            </a:r>
            <a:br>
              <a:rPr lang="en-US" altLang="en-US" sz="2700" b="1" dirty="0">
                <a:ea typeface="ＭＳ Ｐゴシック" charset="-128"/>
              </a:rPr>
            </a:br>
            <a:endParaRPr lang="en-US" altLang="en-US" sz="2700" b="1" dirty="0">
              <a:solidFill>
                <a:srgbClr val="FFFF00"/>
              </a:solidFill>
              <a:ea typeface="ＭＳ Ｐゴシック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562598"/>
              </p:ext>
            </p:extLst>
          </p:nvPr>
        </p:nvGraphicFramePr>
        <p:xfrm>
          <a:off x="152400" y="3886200"/>
          <a:ext cx="2819400" cy="1867011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819400"/>
              </a:tblGrid>
              <a:tr h="3780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Agenda</a:t>
                      </a:r>
                      <a:endParaRPr lang="en-US" sz="28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  <a:tr h="1368282">
                <a:tc>
                  <a:txBody>
                    <a:bodyPr/>
                    <a:lstStyle/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900" baseline="0" dirty="0" smtClean="0">
                          <a:effectLst/>
                        </a:rPr>
                        <a:t>King or Queen </a:t>
                      </a:r>
                    </a:p>
                    <a:p>
                      <a:pPr marL="514350" marR="0" indent="-5143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900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Motion Lab</a:t>
                      </a:r>
                      <a:endParaRPr lang="en-US" sz="2900" baseline="0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2" marR="16102" marT="0" marB="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178680"/>
              </p:ext>
            </p:extLst>
          </p:nvPr>
        </p:nvGraphicFramePr>
        <p:xfrm>
          <a:off x="6553200" y="2412124"/>
          <a:ext cx="2590800" cy="909787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590800"/>
              </a:tblGrid>
              <a:tr h="3962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Homework</a:t>
                      </a:r>
                      <a:endParaRPr lang="en-US" sz="21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513509">
                <a:tc>
                  <a:txBody>
                    <a:bodyPr/>
                    <a:lstStyle/>
                    <a:p>
                      <a:pPr marL="514350" marR="0" indent="-51435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</a:t>
                      </a:r>
                      <a:endParaRPr lang="en-US" sz="2800" baseline="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66987"/>
              </p:ext>
            </p:extLst>
          </p:nvPr>
        </p:nvGraphicFramePr>
        <p:xfrm>
          <a:off x="3124200" y="3345443"/>
          <a:ext cx="6019800" cy="29718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6019800"/>
              </a:tblGrid>
              <a:tr h="6680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Objective</a:t>
                      </a:r>
                      <a:endParaRPr lang="en-US" sz="2100" dirty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  <a:tr h="230370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baseline="0" dirty="0" smtClean="0">
                          <a:effectLst/>
                        </a:rPr>
                        <a:t>I can describe Motion using a reference point </a:t>
                      </a:r>
                    </a:p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calculate speed </a:t>
                      </a:r>
                      <a:endParaRPr lang="en-US" sz="4000" b="1" baseline="0" dirty="0" smtClean="0">
                        <a:solidFill>
                          <a:schemeClr val="accent5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04" marR="161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3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420 Miles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795070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/>
              <a:t>How long would it take for a car to travel a distance of 200 kilometers if it is traveling at</a:t>
            </a:r>
            <a:br>
              <a:rPr lang="en-US" sz="5400" dirty="0"/>
            </a:br>
            <a:r>
              <a:rPr lang="en-US" sz="5400" dirty="0"/>
              <a:t>a speed of 55 km/</a:t>
            </a:r>
            <a:r>
              <a:rPr lang="en-US" sz="5400" dirty="0" err="1"/>
              <a:t>hr</a:t>
            </a:r>
            <a:r>
              <a:rPr lang="en-US" sz="5400" dirty="0"/>
              <a:t>? </a:t>
            </a:r>
            <a:r>
              <a:rPr lang="en-US" sz="5400" b="1" dirty="0"/>
              <a:t>________________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95133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3.6 Hours 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342203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/>
              <a:t>What is the </a:t>
            </a:r>
            <a:r>
              <a:rPr lang="en-US" sz="5400" b="1" dirty="0" smtClean="0"/>
              <a:t>speed </a:t>
            </a:r>
            <a:r>
              <a:rPr lang="en-US" sz="5400" dirty="0"/>
              <a:t>of a car that traveled a total of 75 kilometers north in 1.5 hours?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359874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13800" b="1" dirty="0" smtClean="0"/>
              <a:t>50 km/</a:t>
            </a:r>
            <a:r>
              <a:rPr lang="en-US" sz="13800" b="1" dirty="0" err="1" smtClean="0"/>
              <a:t>hr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80498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/>
              <a:t>What is the </a:t>
            </a:r>
            <a:r>
              <a:rPr lang="en-US" sz="5400" b="1" dirty="0" smtClean="0"/>
              <a:t>speed </a:t>
            </a:r>
            <a:r>
              <a:rPr lang="en-US" sz="5400" dirty="0"/>
              <a:t>of a plane that traveled 3,000 miles from New York to California</a:t>
            </a:r>
            <a:br>
              <a:rPr lang="en-US" sz="5400" dirty="0"/>
            </a:br>
            <a:r>
              <a:rPr lang="en-US" sz="5400" dirty="0"/>
              <a:t>in 5.0 hours?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50260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600 mi/</a:t>
            </a:r>
            <a:r>
              <a:rPr lang="en-US" sz="8800" b="1" dirty="0" err="1" smtClean="0"/>
              <a:t>hr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885958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What is a reference point?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96639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What is a reference point?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740672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819400"/>
            <a:ext cx="8458200" cy="1097279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*distance </a:t>
            </a:r>
            <a:r>
              <a:rPr lang="en-US" sz="4800" dirty="0"/>
              <a:t>of an object from another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>*</a:t>
            </a:r>
            <a:r>
              <a:rPr lang="en-US" sz="4800" dirty="0" smtClean="0"/>
              <a:t>A</a:t>
            </a:r>
            <a:r>
              <a:rPr lang="en-US" sz="4800" dirty="0"/>
              <a:t> </a:t>
            </a:r>
            <a:r>
              <a:rPr lang="en-US" sz="4800" b="1" dirty="0"/>
              <a:t>reference point</a:t>
            </a:r>
            <a:r>
              <a:rPr lang="en-US" sz="4800" dirty="0"/>
              <a:t> is a </a:t>
            </a:r>
            <a:r>
              <a:rPr lang="en-US" sz="4800" b="1" dirty="0"/>
              <a:t>point</a:t>
            </a:r>
            <a:r>
              <a:rPr lang="en-US" sz="4800" dirty="0"/>
              <a:t> that is considered stationary to which the object in </a:t>
            </a:r>
            <a:r>
              <a:rPr lang="en-US" sz="4800" b="1" dirty="0"/>
              <a:t>motion</a:t>
            </a:r>
            <a:r>
              <a:rPr lang="en-US" sz="4800" dirty="0"/>
              <a:t> can be related to</a:t>
            </a:r>
            <a:r>
              <a:rPr lang="en-US" sz="4800" dirty="0" smtClean="0"/>
              <a:t>.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*Starting line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0682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49" y="4871545"/>
            <a:ext cx="7498080" cy="1097279"/>
          </a:xfrm>
        </p:spPr>
        <p:txBody>
          <a:bodyPr>
            <a:normAutofit fontScale="90000"/>
          </a:bodyPr>
          <a:lstStyle/>
          <a:p>
            <a:r>
              <a:rPr lang="en-US" sz="7900" b="1" dirty="0"/>
              <a:t>King or Queen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iamond_johnson\AppData\Local\Microsoft\Windows\Temporary Internet Files\Content.IE5\2D259TYF\Tudor_Crown_%28Heraldry%29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4273">
            <a:off x="500902" y="326346"/>
            <a:ext cx="4084247" cy="39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7"/>
            <a:ext cx="8229600" cy="1143000"/>
          </a:xfrm>
        </p:spPr>
        <p:txBody>
          <a:bodyPr/>
          <a:lstStyle/>
          <a:p>
            <a:r>
              <a:rPr lang="en-US" dirty="0" smtClean="0"/>
              <a:t>Let’s 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385" y="1447800"/>
            <a:ext cx="4208415" cy="4678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eam jobs: timer, starter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Create track: starting line and five lines (each 50 cm apart)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Position yourself.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Record /share data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6424">
            <a:off x="1131527" y="228561"/>
            <a:ext cx="2367730" cy="608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Audrey_Garris\AppData\Local\Microsoft\Windows\Temporary Internet Files\Content.IE5\YUB5DGLX\large-stick-man-figure-jumping-66.6-11593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942000" cy="9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udrey_Garris\AppData\Local\Microsoft\Windows\Temporary Internet Files\Content.IE5\2IA4H4ZS\nicubunu-Stickman-0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95" y="1600200"/>
            <a:ext cx="1075814" cy="114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udrey_Garris\AppData\Local\Microsoft\Windows\Temporary Internet Files\Content.IE5\2IA4H4ZS\nicubunu-Stickman-0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1075814" cy="114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udrey_Garris\AppData\Local\Microsoft\Windows\Temporary Internet Files\Content.IE5\2IA4H4ZS\nicubunu-Stickman-0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02" y="3657600"/>
            <a:ext cx="1075814" cy="114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Audrey_Garris\AppData\Local\Microsoft\Windows\Temporary Internet Files\Content.IE5\2IA4H4ZS\nicubunu-Stickman-0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571" y="3886200"/>
            <a:ext cx="1075814" cy="114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udrey_Garris\AppData\Local\Microsoft\Windows\Temporary Internet Files\Content.IE5\2IA4H4ZS\nicubunu-Stickman-0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485" y="5633245"/>
            <a:ext cx="1075814" cy="114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9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2514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Practice!!</a:t>
            </a:r>
          </a:p>
          <a:p>
            <a:r>
              <a:rPr lang="en-US" sz="4000" dirty="0" smtClean="0">
                <a:solidFill>
                  <a:srgbClr val="00B0F0"/>
                </a:solidFill>
              </a:rPr>
              <a:t>Which button to start? Stop? </a:t>
            </a:r>
          </a:p>
          <a:p>
            <a:r>
              <a:rPr lang="en-US" sz="4000" dirty="0" smtClean="0">
                <a:solidFill>
                  <a:srgbClr val="7030A0"/>
                </a:solidFill>
              </a:rPr>
              <a:t>How do you reset?</a:t>
            </a:r>
          </a:p>
          <a:p>
            <a:r>
              <a:rPr lang="en-US" sz="4000" dirty="0" smtClean="0">
                <a:solidFill>
                  <a:srgbClr val="00B050"/>
                </a:solidFill>
              </a:rPr>
              <a:t>What do you write down?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3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Careful with the car!!!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713979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27" y="914400"/>
            <a:ext cx="3886200" cy="16002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Rubber bands on the back wheels – for traction.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76800"/>
            <a:ext cx="3886200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2. PEG on the back axle…to hold the rubber band.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10200" y="4724400"/>
            <a:ext cx="3886200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. PEG on the front of the car…to hold the rubber band.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4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Careful with the car!!!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7139796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27" y="914399"/>
            <a:ext cx="3886200" cy="214745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Hold the car wheels steady and place the rubber band in position.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76800"/>
            <a:ext cx="3886200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Hook the rubber band on the back peg while its upright.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10200" y="4724400"/>
            <a:ext cx="3886200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Use the back peg to count rotations as you “crank” up the rubber band.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9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-13199"/>
            <a:ext cx="7734177" cy="671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86400" y="1143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Four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9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and sit!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 sure the car is safely put away.</a:t>
            </a:r>
          </a:p>
          <a:p>
            <a:r>
              <a:rPr lang="en-US" dirty="0" smtClean="0"/>
              <a:t>Thin rubber band to me.  Wheel bands stay on the car.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Car returned to the “garage”</a:t>
            </a:r>
          </a:p>
          <a:p>
            <a:r>
              <a:rPr lang="en-US" dirty="0" smtClean="0"/>
              <a:t>Timers cleared, returned.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keep and finish your graph.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0" y="228600"/>
            <a:ext cx="3886200" cy="688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Mar. 30,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33400"/>
            <a:ext cx="8305800" cy="5867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00B0F0"/>
                </a:solidFill>
              </a:rPr>
              <a:t>You need: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Clean paper / pencil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Phil’s story (graph)</a:t>
            </a:r>
          </a:p>
          <a:p>
            <a:pPr algn="l"/>
            <a:endParaRPr lang="en-US" sz="1200" dirty="0"/>
          </a:p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Warm Up:</a:t>
            </a:r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Mental Math quiz…BE READY!!!</a:t>
            </a:r>
          </a:p>
          <a:p>
            <a:pPr algn="l"/>
            <a:endParaRPr lang="en-US" sz="1200" i="1" dirty="0">
              <a:solidFill>
                <a:schemeClr val="tx1"/>
              </a:solidFill>
            </a:endParaRPr>
          </a:p>
          <a:p>
            <a:pPr algn="l"/>
            <a:r>
              <a:rPr lang="en-US" b="1" i="1" dirty="0" smtClean="0">
                <a:solidFill>
                  <a:srgbClr val="7030A0"/>
                </a:solidFill>
              </a:rPr>
              <a:t>I CAN: collect data and organize it into a graph.</a:t>
            </a:r>
          </a:p>
          <a:p>
            <a:pPr algn="l"/>
            <a:r>
              <a:rPr lang="en-US" b="1" i="1" dirty="0">
                <a:solidFill>
                  <a:srgbClr val="7030A0"/>
                </a:solidFill>
              </a:rPr>
              <a:t> </a:t>
            </a:r>
            <a:r>
              <a:rPr lang="en-US" b="1" i="1" dirty="0" smtClean="0">
                <a:solidFill>
                  <a:srgbClr val="7030A0"/>
                </a:solidFill>
              </a:rPr>
              <a:t>(I can illustrate the motion of an object!)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55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45750" y="0"/>
            <a:ext cx="8229600" cy="715962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FF0000"/>
                </a:solidFill>
              </a:rPr>
              <a:t>Conversion in the METRIC system…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8" y="762000"/>
            <a:ext cx="9108757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77000" y="8382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NAME!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438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Kilo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4055" y="2824604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Hecto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12787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Deka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886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deci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47508" y="4237865"/>
            <a:ext cx="1229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centi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0510" y="4620913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milli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455" y="296162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km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38746" y="337563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F0"/>
                </a:solidFill>
              </a:rPr>
              <a:t>h</a:t>
            </a:r>
            <a:r>
              <a:rPr lang="en-US" sz="2800" b="1" dirty="0" err="1" smtClean="0">
                <a:solidFill>
                  <a:srgbClr val="00B0F0"/>
                </a:solidFill>
              </a:rPr>
              <a:t>m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3714645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F0"/>
                </a:solidFill>
              </a:rPr>
              <a:t>dkm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29200" y="4499475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B0F0"/>
                </a:solidFill>
              </a:rPr>
              <a:t>d</a:t>
            </a:r>
            <a:r>
              <a:rPr lang="en-US" sz="2800" b="1" dirty="0" err="1" smtClean="0">
                <a:solidFill>
                  <a:srgbClr val="00B0F0"/>
                </a:solidFill>
              </a:rPr>
              <a:t>m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2144" y="486541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cm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0510" y="5154735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mm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800" y="4096113"/>
            <a:ext cx="1915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rgbClr val="CC00CC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LEFT</a:t>
            </a:r>
            <a:endParaRPr lang="en-US" sz="5400" b="1" cap="none" spc="0" dirty="0">
              <a:ln w="12700">
                <a:solidFill>
                  <a:srgbClr val="CC00CC"/>
                </a:solidFill>
                <a:prstDash val="solid"/>
              </a:ln>
              <a:solidFill>
                <a:srgbClr val="FF33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62303" y="1690255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CC00CC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RIGH</a:t>
            </a:r>
            <a:r>
              <a:rPr lang="en-US" sz="5400" b="1" cap="none" spc="0" dirty="0" smtClean="0">
                <a:ln w="12700">
                  <a:solidFill>
                    <a:srgbClr val="CC00CC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en-US" sz="5400" b="1" cap="none" spc="0" dirty="0">
              <a:ln w="12700">
                <a:solidFill>
                  <a:srgbClr val="CC00CC"/>
                </a:solidFill>
                <a:prstDash val="solid"/>
              </a:ln>
              <a:solidFill>
                <a:srgbClr val="FF33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13428" y="4498693"/>
            <a:ext cx="14157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rgbClr val="CC00CC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Meter</a:t>
            </a:r>
          </a:p>
          <a:p>
            <a:pPr algn="ctr"/>
            <a:r>
              <a:rPr lang="en-US" sz="3600" b="1" cap="none" spc="0" dirty="0" smtClean="0">
                <a:ln w="12700">
                  <a:solidFill>
                    <a:srgbClr val="CC00CC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Liter</a:t>
            </a:r>
          </a:p>
          <a:p>
            <a:pPr algn="ctr"/>
            <a:r>
              <a:rPr lang="en-US" sz="3600" b="1" dirty="0" smtClean="0">
                <a:ln w="12700">
                  <a:solidFill>
                    <a:srgbClr val="CC00CC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Gram</a:t>
            </a:r>
            <a:endParaRPr lang="en-US" sz="3600" b="1" cap="none" spc="0" dirty="0">
              <a:ln w="12700">
                <a:solidFill>
                  <a:srgbClr val="CC00CC"/>
                </a:solidFill>
                <a:prstDash val="solid"/>
              </a:ln>
              <a:solidFill>
                <a:srgbClr val="FF33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673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" grpId="0"/>
      <p:bldP spid="19" grpId="0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8780864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3" name="Picture 3" descr="C:\Users\Audrey_Garris\AppData\Local\Microsoft\Windows\Temporary Internet Files\Content.IE5\SPEQQBM1\stock-vector-binder-clip-icon-binder-clip-icon-art-binder-clip-icon-web-binder-clip-icon-new-binder-clip-38627309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17692" y="2945892"/>
            <a:ext cx="50901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H="1" flipV="1">
            <a:off x="6400800" y="3581400"/>
            <a:ext cx="838200" cy="990600"/>
          </a:xfrm>
          <a:prstGeom prst="straightConnector1">
            <a:avLst/>
          </a:prstGeom>
          <a:ln w="571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21582" y="447985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Binder clip – to steady the ramp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4744387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mark a place for the ramp AND a start for the index card.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2057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index card to indicate the movement.</a:t>
            </a:r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3464" y="4767263"/>
            <a:ext cx="685800" cy="71471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622473" y="753070"/>
            <a:ext cx="2493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binder clip will be set at 10 cm – so the ramp is at 10 cm.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400800" y="1676400"/>
            <a:ext cx="838200" cy="1143000"/>
          </a:xfrm>
          <a:prstGeom prst="straightConnector1">
            <a:avLst/>
          </a:prstGeom>
          <a:ln w="571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5864" y="5634380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point – to be  measured for distance.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4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8" grpId="0" animBg="1"/>
      <p:bldP spid="14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609600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/>
              <a:t>Motion</a:t>
            </a:r>
            <a:r>
              <a:rPr lang="en-US" sz="3600" dirty="0"/>
              <a:t> – Occurs when an object changes _____________ relative to a _____________  ____________.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8900" y="119437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position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177915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reference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171708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point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" name="Picture 13" descr="Rabbit-01-ju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79119"/>
            <a:ext cx="18288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7" name="Picture 3" descr="C:\Users\Audrey_Garris\AppData\Local\Microsoft\Windows\Temporary Internet Files\Content.IE5\X5L3K1XT\gurica-tre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98" y="2678805"/>
            <a:ext cx="3107802" cy="259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65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-0.825 0.138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250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/>
              <a:t>It took 3.5 hours for a train to travel the distance between two cities at a speed of 120</a:t>
            </a:r>
            <a:br>
              <a:rPr lang="en-US" sz="5400" b="1" dirty="0"/>
            </a:br>
            <a:r>
              <a:rPr lang="en-US" sz="5400" b="1" dirty="0"/>
              <a:t>miles/hr. How many miles lie between the two cities?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573715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1179"/>
            <a:ext cx="891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-</a:t>
            </a:r>
            <a:r>
              <a:rPr lang="en-US" sz="3600" u="sng" dirty="0"/>
              <a:t>Distance:</a:t>
            </a:r>
            <a:r>
              <a:rPr lang="en-US" sz="3600" dirty="0"/>
              <a:t>  how ________ an object has traveled.</a:t>
            </a:r>
          </a:p>
          <a:p>
            <a:r>
              <a:rPr lang="en-US" sz="3600" dirty="0"/>
              <a:t>-</a:t>
            </a:r>
            <a:r>
              <a:rPr lang="en-US" sz="3600" u="sng" dirty="0"/>
              <a:t>Displacement:</a:t>
            </a:r>
            <a:r>
              <a:rPr lang="en-US" sz="3600" dirty="0"/>
              <a:t>  ______________ and _____________ of an object’s change in position from the starting point.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167918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far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289952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distance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8747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direction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3" descr="C:\Users\Audrey_Garris\AppData\Local\Microsoft\Windows\Temporary Internet Files\Content.IE5\X5L3K1XT\gurica-tre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9" y="3027356"/>
            <a:ext cx="3107802" cy="259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Rabbit-01-ju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79119"/>
            <a:ext cx="18288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7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71667 0.1118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90600"/>
            <a:ext cx="838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Speed</a:t>
            </a:r>
            <a:r>
              <a:rPr lang="en-US" sz="3200" dirty="0"/>
              <a:t> – the _________________ an object travels per unit of _________________.  Also known as the ____________ of change in position.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990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distance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1456592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time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4473" y="2012545"/>
            <a:ext cx="11118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rate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53251" name="Picture 3" descr="C:\Users\Audrey_Garris\AppData\Local\Microsoft\Windows\Temporary Internet Files\Content.IE5\SPEQQBM1\37338-clip-art-graphic-of-a-red-guy-character-driving-a-race-car-by-jester-art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42" y="3244595"/>
            <a:ext cx="2892552" cy="236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99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81892 -0.001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3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-152400"/>
            <a:ext cx="6470073" cy="6431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717963" y="2770909"/>
            <a:ext cx="304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ultiply 7"/>
          <p:cNvSpPr/>
          <p:nvPr/>
        </p:nvSpPr>
        <p:spPr>
          <a:xfrm>
            <a:off x="2514600" y="2133600"/>
            <a:ext cx="1600200" cy="3276600"/>
          </a:xfrm>
          <a:prstGeom prst="mathMultiply">
            <a:avLst>
              <a:gd name="adj1" fmla="val 7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248400" y="762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Speed =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19050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Distance</a:t>
            </a:r>
            <a:endParaRPr lang="en-US" sz="4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553200" y="2612886"/>
            <a:ext cx="2133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95654" y="2770909"/>
            <a:ext cx="1572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Time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0700" y="3063109"/>
            <a:ext cx="72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s</a:t>
            </a:r>
            <a:endParaRPr lang="en-US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4114800" y="3063109"/>
            <a:ext cx="80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2750" y="1058335"/>
            <a:ext cx="72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8690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2" grpId="0"/>
      <p:bldP spid="15" grpId="0"/>
      <p:bldP spid="13" grpId="0"/>
      <p:bldP spid="17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41313"/>
            <a:ext cx="8610600" cy="954087"/>
          </a:xfrm>
        </p:spPr>
        <p:txBody>
          <a:bodyPr/>
          <a:lstStyle/>
          <a:p>
            <a:r>
              <a:rPr lang="en-US" altLang="en-US" sz="4600" dirty="0" smtClean="0">
                <a:solidFill>
                  <a:schemeClr val="tx1"/>
                </a:solidFill>
                <a:latin typeface="Tahoma" pitchFamily="34" charset="0"/>
              </a:rPr>
              <a:t>FAST vs. SLOW</a:t>
            </a:r>
          </a:p>
        </p:txBody>
      </p:sp>
      <p:pic>
        <p:nvPicPr>
          <p:cNvPr id="22531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56260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2918691" y="1895475"/>
            <a:ext cx="1752600" cy="35814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0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41313"/>
            <a:ext cx="8610600" cy="954087"/>
          </a:xfrm>
        </p:spPr>
        <p:txBody>
          <a:bodyPr/>
          <a:lstStyle/>
          <a:p>
            <a:r>
              <a:rPr lang="en-US" altLang="en-US" sz="4600" dirty="0" smtClean="0">
                <a:solidFill>
                  <a:schemeClr val="tx1"/>
                </a:solidFill>
                <a:latin typeface="Tahoma" pitchFamily="34" charset="0"/>
              </a:rPr>
              <a:t>No Motion</a:t>
            </a:r>
          </a:p>
        </p:txBody>
      </p:sp>
      <p:pic>
        <p:nvPicPr>
          <p:cNvPr id="23555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59436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Line 6"/>
          <p:cNvSpPr>
            <a:spLocks noChangeShapeType="1"/>
          </p:cNvSpPr>
          <p:nvPr/>
        </p:nvSpPr>
        <p:spPr bwMode="auto">
          <a:xfrm>
            <a:off x="2641600" y="1968500"/>
            <a:ext cx="0" cy="3657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6927"/>
            <a:ext cx="6449291" cy="57634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20629386">
            <a:off x="3386811" y="3519052"/>
            <a:ext cx="387454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414250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Leg 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57300" y="316050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Leg 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2960453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Leg 3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15145" y="3118944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Leg 4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06536" y="21336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Leg 5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88027" y="380548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5391" y="336246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1473" y="3237452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57945" y="2682011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24645" y="1944377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562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/>
              <a:t>How long would it take for a car to travel a distance of 200 kilometers if it is traveling at</a:t>
            </a:r>
            <a:br>
              <a:rPr lang="en-US" sz="5400" dirty="0"/>
            </a:br>
            <a:r>
              <a:rPr lang="en-US" sz="5400" dirty="0"/>
              <a:t>a speed of 55 km/</a:t>
            </a:r>
            <a:r>
              <a:rPr lang="en-US" sz="5400" dirty="0" err="1"/>
              <a:t>hr</a:t>
            </a:r>
            <a:r>
              <a:rPr lang="en-US" sz="5400" dirty="0"/>
              <a:t>? </a:t>
            </a:r>
            <a:r>
              <a:rPr lang="en-US" sz="5400" b="1" dirty="0"/>
              <a:t>________________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2179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/>
              <a:t>What is the </a:t>
            </a:r>
            <a:r>
              <a:rPr lang="en-US" sz="5400" b="1" dirty="0" smtClean="0"/>
              <a:t>speed </a:t>
            </a:r>
            <a:r>
              <a:rPr lang="en-US" sz="5400" dirty="0"/>
              <a:t>of a car that traveled a total of 75 kilometers north in 1.5 hours?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1913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/>
              <a:t>What is the </a:t>
            </a:r>
            <a:r>
              <a:rPr lang="en-US" sz="5400" b="1" dirty="0" smtClean="0"/>
              <a:t>speed </a:t>
            </a:r>
            <a:r>
              <a:rPr lang="en-US" sz="5400" dirty="0"/>
              <a:t>of a plane that traveled 3,000 miles from New York to California</a:t>
            </a:r>
            <a:br>
              <a:rPr lang="en-US" sz="5400" dirty="0"/>
            </a:br>
            <a:r>
              <a:rPr lang="en-US" sz="5400" dirty="0"/>
              <a:t>in 5.0 hours?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28074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What is a reference point?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91302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49" y="4871545"/>
            <a:ext cx="7498080" cy="1097279"/>
          </a:xfrm>
        </p:spPr>
        <p:txBody>
          <a:bodyPr>
            <a:normAutofit fontScale="90000"/>
          </a:bodyPr>
          <a:lstStyle/>
          <a:p>
            <a:r>
              <a:rPr lang="en-US" sz="7900" b="1" dirty="0"/>
              <a:t>King or </a:t>
            </a:r>
            <a:r>
              <a:rPr lang="en-US" sz="7900" b="1" dirty="0" smtClean="0"/>
              <a:t>Queen</a:t>
            </a:r>
            <a:br>
              <a:rPr lang="en-US" sz="7900" b="1" dirty="0" smtClean="0"/>
            </a:br>
            <a:r>
              <a:rPr lang="en-US" sz="7900" b="1" dirty="0" smtClean="0"/>
              <a:t>Answers </a:t>
            </a:r>
            <a:endParaRPr lang="en-US" sz="7900" b="1" dirty="0"/>
          </a:p>
        </p:txBody>
      </p:sp>
      <p:pic>
        <p:nvPicPr>
          <p:cNvPr id="1026" name="Picture 2" descr="C:\Users\diamond_johnson\AppData\Local\Microsoft\Windows\Temporary Internet Files\Content.IE5\2D259TYF\Tudor_Crown_%28Heraldry%29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44273">
            <a:off x="323621" y="60423"/>
            <a:ext cx="4084247" cy="394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04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b="1" dirty="0"/>
              <a:t>It took 3.5 hours for a train to travel the distance between two cities at a speed of 120</a:t>
            </a:r>
            <a:br>
              <a:rPr lang="en-US" sz="5400" b="1" dirty="0"/>
            </a:br>
            <a:r>
              <a:rPr lang="en-US" sz="5400" b="1" dirty="0"/>
              <a:t>miles/hr. How many miles lie between the two cities?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3440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628</Words>
  <Application>Microsoft Office PowerPoint</Application>
  <PresentationFormat>On-screen Show (4:3)</PresentationFormat>
  <Paragraphs>117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Do Now: 3/31 1. Share a half sheet of paper with your neighbor  2. Write your name at the top 3. Number 1-5   </vt:lpstr>
      <vt:lpstr>King or Queen </vt:lpstr>
      <vt:lpstr>It took 3.5 hours for a train to travel the distance between two cities at a speed of 120 miles/hr. How many miles lie between the two cities?</vt:lpstr>
      <vt:lpstr>How long would it take for a car to travel a distance of 200 kilometers if it is traveling at a speed of 55 km/hr? ________________</vt:lpstr>
      <vt:lpstr>What is the speed of a car that traveled a total of 75 kilometers north in 1.5 hours?</vt:lpstr>
      <vt:lpstr>What is the speed of a plane that traveled 3,000 miles from New York to California in 5.0 hours?</vt:lpstr>
      <vt:lpstr>What is a reference point?</vt:lpstr>
      <vt:lpstr>King or Queen Answers </vt:lpstr>
      <vt:lpstr>It took 3.5 hours for a train to travel the distance between two cities at a speed of 120 miles/hr. How many miles lie between the two cities?</vt:lpstr>
      <vt:lpstr>420 Miles </vt:lpstr>
      <vt:lpstr>How long would it take for a car to travel a distance of 200 kilometers if it is traveling at a speed of 55 km/hr? ________________</vt:lpstr>
      <vt:lpstr>3.6 Hours </vt:lpstr>
      <vt:lpstr>What is the speed of a car that traveled a total of 75 kilometers north in 1.5 hours?</vt:lpstr>
      <vt:lpstr>50 km/hr</vt:lpstr>
      <vt:lpstr>What is the speed of a plane that traveled 3,000 miles from New York to California in 5.0 hours?</vt:lpstr>
      <vt:lpstr>600 mi/hr</vt:lpstr>
      <vt:lpstr>What is a reference point?</vt:lpstr>
      <vt:lpstr>What is a reference point?</vt:lpstr>
      <vt:lpstr>*distance of an object from another   *A reference point is a point that is considered stationary to which the object in motion can be related to.  *Starting line</vt:lpstr>
      <vt:lpstr>Let’s try it!</vt:lpstr>
      <vt:lpstr>Timers</vt:lpstr>
      <vt:lpstr>Careful with the car!!!</vt:lpstr>
      <vt:lpstr>Careful with the car!!!</vt:lpstr>
      <vt:lpstr>PowerPoint Presentation</vt:lpstr>
      <vt:lpstr>Clean and sit!</vt:lpstr>
      <vt:lpstr>Mar. 30, 2017</vt:lpstr>
      <vt:lpstr>Conversion in the METRIC system…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FAST vs. SLOW</vt:lpstr>
      <vt:lpstr>No Motion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Mar. 30, 2017</dc:title>
  <dc:creator>1</dc:creator>
  <cp:lastModifiedBy>Diamond Sanford</cp:lastModifiedBy>
  <cp:revision>12</cp:revision>
  <dcterms:created xsi:type="dcterms:W3CDTF">2017-03-30T12:09:55Z</dcterms:created>
  <dcterms:modified xsi:type="dcterms:W3CDTF">2017-03-31T13:37:45Z</dcterms:modified>
</cp:coreProperties>
</file>